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785" r:id="rId7"/>
    <p:sldId id="849" r:id="rId8"/>
    <p:sldId id="853" r:id="rId9"/>
    <p:sldId id="851" r:id="rId10"/>
    <p:sldId id="854" r:id="rId11"/>
    <p:sldId id="855" r:id="rId12"/>
    <p:sldId id="856" r:id="rId13"/>
    <p:sldId id="857" r:id="rId14"/>
    <p:sldId id="858"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19/07/2018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7/19/2018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751905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471575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597810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10222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353331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035439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0248985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3.jpeg"/><Relationship Id="rId4" Type="http://schemas.openxmlformats.org/officeDocument/2006/relationships/slide" Target="../slides/slide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804248" y="620688"/>
            <a:ext cx="973943"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19" y="620688"/>
            <a:ext cx="173009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P3 – Monitor and Review</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3550744" y="620688"/>
            <a:ext cx="1428450"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M1 – Data Analysing</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6" action="ppaction://hlinksldjump"/>
          </p:cNvPr>
          <p:cNvSpPr/>
          <p:nvPr userDrawn="1"/>
        </p:nvSpPr>
        <p:spPr>
          <a:xfrm>
            <a:off x="1911540" y="620688"/>
            <a:ext cx="159077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P4 – Monitoring</a:t>
            </a:r>
            <a:r>
              <a:rPr lang="en-GB" sz="1100" b="1" baseline="0" dirty="0" smtClean="0">
                <a:latin typeface="Arial" panose="020B0604020202020204" pitchFamily="34" charset="0"/>
                <a:cs typeface="Arial" panose="020B0604020202020204" pitchFamily="34" charset="0"/>
              </a:rPr>
              <a:t> Report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9" name="Round Same Side Corner Rectangle 8">
            <a:hlinkClick r:id="rId7" action="ppaction://hlinksldjump"/>
          </p:cNvPr>
          <p:cNvSpPr/>
          <p:nvPr userDrawn="1"/>
        </p:nvSpPr>
        <p:spPr>
          <a:xfrm>
            <a:off x="5027625" y="620688"/>
            <a:ext cx="1728192" cy="357190"/>
          </a:xfrm>
          <a:prstGeom prst="round2SameRect">
            <a:avLst/>
          </a:prstGeom>
          <a:gradFill>
            <a:gsLst>
              <a:gs pos="52000">
                <a:schemeClr val="accent1">
                  <a:lumMod val="75000"/>
                </a:schemeClr>
              </a:gs>
              <a:gs pos="0">
                <a:srgbClr val="002060"/>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D1</a:t>
            </a:r>
            <a:r>
              <a:rPr lang="en-IE" sz="1100" b="1" baseline="0" dirty="0" smtClean="0">
                <a:latin typeface="Arial" panose="020B0604020202020204" pitchFamily="34" charset="0"/>
                <a:cs typeface="Arial" panose="020B0604020202020204" pitchFamily="34" charset="0"/>
              </a:rPr>
              <a:t> – Data Tracking Tools</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blog.hootsuite.com/social-media-monitoring-tool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hootsuit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tweetreach.com/" TargetMode="External"/><Relationship Id="rId5" Type="http://schemas.openxmlformats.org/officeDocument/2006/relationships/hyperlink" Target="http://socialmention.com/" TargetMode="External"/><Relationship Id="rId4" Type="http://schemas.openxmlformats.org/officeDocument/2006/relationships/hyperlink" Target="https://www.lithium.com/products/social-media-management/"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hootsuite.com/" TargetMode="External"/><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tweetreach.com/" TargetMode="External"/><Relationship Id="rId5" Type="http://schemas.openxmlformats.org/officeDocument/2006/relationships/hyperlink" Target="http://socialmention.com/" TargetMode="External"/><Relationship Id="rId10" Type="http://schemas.openxmlformats.org/officeDocument/2006/relationships/image" Target="../media/image9.png"/><Relationship Id="rId4" Type="http://schemas.openxmlformats.org/officeDocument/2006/relationships/hyperlink" Target="https://www.lithium.com/products/social-media-management/" TargetMode="External"/><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able to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Monitor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Report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on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Social Media Activity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Specified Business</a:t>
            </a:r>
            <a:endPar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292662"/>
          </a:xfrm>
          <a:prstGeom prst="rect">
            <a:avLst/>
          </a:prstGeom>
          <a:noFill/>
        </p:spPr>
        <p:txBody>
          <a:bodyPr wrap="square" rtlCol="0">
            <a:spAutoFit/>
          </a:bodyPr>
          <a:lstStyle/>
          <a:p>
            <a:pPr algn="r"/>
            <a:r>
              <a:rPr lang="en-GB" sz="2800" b="1" dirty="0"/>
              <a:t>OCR Level 02 – Cambridge Technical</a:t>
            </a:r>
          </a:p>
          <a:p>
            <a:pPr algn="r"/>
            <a:r>
              <a:rPr lang="en-GB" sz="2200" dirty="0"/>
              <a:t> </a:t>
            </a:r>
            <a:r>
              <a:rPr lang="en-GB" sz="2200" b="1" dirty="0"/>
              <a:t>Unit </a:t>
            </a:r>
            <a:r>
              <a:rPr lang="en-GB" sz="2200" b="1" dirty="0" smtClean="0"/>
              <a:t>03 </a:t>
            </a:r>
            <a:r>
              <a:rPr lang="en-GB" sz="2200" b="1" dirty="0"/>
              <a:t>– </a:t>
            </a:r>
            <a:r>
              <a:rPr lang="en-US" sz="2200" b="1" dirty="0"/>
              <a:t>Use social media for business </a:t>
            </a:r>
            <a:r>
              <a:rPr lang="en-US" sz="2200" b="1" dirty="0" smtClean="0"/>
              <a:t>purposes</a:t>
            </a:r>
            <a:endParaRPr lang="en-US" sz="2200" dirty="0"/>
          </a:p>
          <a:p>
            <a:pPr algn="r"/>
            <a:r>
              <a:rPr lang="en-GB" sz="2800" b="1" dirty="0" smtClean="0">
                <a:solidFill>
                  <a:schemeClr val="tx1">
                    <a:lumMod val="50000"/>
                    <a:lumOff val="50000"/>
                  </a:schemeClr>
                </a:solidFill>
              </a:rPr>
              <a:t>2016 </a:t>
            </a:r>
            <a:r>
              <a:rPr lang="en-GB" sz="2800" b="1" dirty="0">
                <a:solidFill>
                  <a:schemeClr val="tx1">
                    <a:lumMod val="50000"/>
                    <a:lumOff val="50000"/>
                  </a:schemeClr>
                </a:solidFill>
              </a:rPr>
              <a:t>Specification - K/617/0723</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2213" y="2063202"/>
            <a:ext cx="8372275" cy="287796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D1.1 </a:t>
            </a:r>
            <a:r>
              <a:rPr lang="en-GB" sz="3800" dirty="0" smtClean="0"/>
              <a:t>– </a:t>
            </a:r>
            <a:r>
              <a:rPr lang="en-GB" sz="3800" dirty="0" smtClean="0"/>
              <a:t>Online Monitoring Tool</a:t>
            </a:r>
            <a:endParaRPr lang="en-GB" sz="3800" b="1" dirty="0" smtClean="0"/>
          </a:p>
        </p:txBody>
      </p:sp>
      <p:sp>
        <p:nvSpPr>
          <p:cNvPr id="2" name="Rectangle 1"/>
          <p:cNvSpPr/>
          <p:nvPr/>
        </p:nvSpPr>
        <p:spPr>
          <a:xfrm>
            <a:off x="194565" y="1052736"/>
            <a:ext cx="8697915" cy="5509200"/>
          </a:xfrm>
          <a:prstGeom prst="rect">
            <a:avLst/>
          </a:prstGeom>
        </p:spPr>
        <p:txBody>
          <a:bodyPr wrap="square" numCol="1" spcCol="72000">
            <a:spAutoFit/>
          </a:bodyPr>
          <a:lstStyle/>
          <a:p>
            <a:pPr marL="354013" indent="-354013">
              <a:buClr>
                <a:schemeClr val="accent1">
                  <a:lumMod val="75000"/>
                </a:schemeClr>
              </a:buClr>
              <a:buSzPct val="68000"/>
              <a:buFontTx/>
              <a:buChar char="►"/>
            </a:pPr>
            <a:r>
              <a:rPr lang="en-US" sz="1600" dirty="0">
                <a:latin typeface="Arial" panose="020B0604020202020204" pitchFamily="34" charset="0"/>
                <a:cs typeface="Arial" panose="020B0604020202020204" pitchFamily="34" charset="0"/>
              </a:rPr>
              <a:t>Social media lets people voice their opinion on companies, brands, people, and anything else that pops into their heads every minute of every hour of every day. This, of course, makes it a powerful research tool for companies keen to know what people think of </a:t>
            </a:r>
            <a:r>
              <a:rPr lang="en-US" sz="1600" dirty="0" smtClean="0">
                <a:latin typeface="Arial" panose="020B0604020202020204" pitchFamily="34" charset="0"/>
                <a:cs typeface="Arial" panose="020B0604020202020204" pitchFamily="34" charset="0"/>
              </a:rPr>
              <a:t>them, both </a:t>
            </a:r>
            <a:r>
              <a:rPr lang="en-US" sz="1600" dirty="0">
                <a:latin typeface="Arial" panose="020B0604020202020204" pitchFamily="34" charset="0"/>
                <a:cs typeface="Arial" panose="020B0604020202020204" pitchFamily="34" charset="0"/>
              </a:rPr>
              <a:t>good and bad</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a:buClr>
                <a:schemeClr val="accent1">
                  <a:lumMod val="75000"/>
                </a:schemeClr>
              </a:buClr>
              <a:buSzPct val="68000"/>
            </a:pPr>
            <a:r>
              <a:rPr lang="en-US" sz="1600" b="1" dirty="0">
                <a:latin typeface="Arial" panose="020B0604020202020204" pitchFamily="34" charset="0"/>
                <a:cs typeface="Arial" panose="020B0604020202020204" pitchFamily="34" charset="0"/>
              </a:rPr>
              <a:t>What is social media monitoring?</a:t>
            </a:r>
          </a:p>
          <a:p>
            <a:pPr marL="354013" indent="-354013">
              <a:buClr>
                <a:schemeClr val="accent1">
                  <a:lumMod val="75000"/>
                </a:schemeClr>
              </a:buClr>
              <a:buSzPct val="68000"/>
              <a:buFontTx/>
              <a:buChar char="►"/>
            </a:pPr>
            <a:r>
              <a:rPr lang="en-US" sz="1600" dirty="0" smtClean="0">
                <a:latin typeface="Arial" panose="020B0604020202020204" pitchFamily="34" charset="0"/>
                <a:cs typeface="Arial" panose="020B0604020202020204" pitchFamily="34" charset="0"/>
              </a:rPr>
              <a:t>Social media listening </a:t>
            </a:r>
            <a:r>
              <a:rPr lang="en-US" sz="1600" dirty="0">
                <a:latin typeface="Arial" panose="020B0604020202020204" pitchFamily="34" charset="0"/>
                <a:cs typeface="Arial" panose="020B0604020202020204" pitchFamily="34" charset="0"/>
              </a:rPr>
              <a:t>is the process of monitoring social media channels for mentions of </a:t>
            </a:r>
            <a:r>
              <a:rPr lang="en-US" sz="1600" dirty="0" smtClean="0">
                <a:latin typeface="Arial" panose="020B0604020202020204" pitchFamily="34" charset="0"/>
                <a:cs typeface="Arial" panose="020B0604020202020204" pitchFamily="34" charset="0"/>
              </a:rPr>
              <a:t>their </a:t>
            </a:r>
            <a:r>
              <a:rPr lang="en-US" sz="1600" dirty="0">
                <a:latin typeface="Arial" panose="020B0604020202020204" pitchFamily="34" charset="0"/>
                <a:cs typeface="Arial" panose="020B0604020202020204" pitchFamily="34" charset="0"/>
              </a:rPr>
              <a:t>brand, competitors, product, and anything else </a:t>
            </a:r>
            <a:r>
              <a:rPr lang="en-US" sz="1600" dirty="0" smtClean="0">
                <a:latin typeface="Arial" panose="020B0604020202020204" pitchFamily="34" charset="0"/>
                <a:cs typeface="Arial" panose="020B0604020202020204" pitchFamily="34" charset="0"/>
              </a:rPr>
              <a:t>they </a:t>
            </a:r>
            <a:r>
              <a:rPr lang="en-US" sz="1600" dirty="0">
                <a:latin typeface="Arial" panose="020B0604020202020204" pitchFamily="34" charset="0"/>
                <a:cs typeface="Arial" panose="020B0604020202020204" pitchFamily="34" charset="0"/>
              </a:rPr>
              <a:t>consider relevant to </a:t>
            </a:r>
            <a:r>
              <a:rPr lang="en-US" sz="1600" dirty="0" smtClean="0">
                <a:latin typeface="Arial" panose="020B0604020202020204" pitchFamily="34" charset="0"/>
                <a:cs typeface="Arial" panose="020B0604020202020204" pitchFamily="34" charset="0"/>
              </a:rPr>
              <a:t>their </a:t>
            </a:r>
            <a:r>
              <a:rPr lang="en-US" sz="1600" dirty="0">
                <a:latin typeface="Arial" panose="020B0604020202020204" pitchFamily="34" charset="0"/>
                <a:cs typeface="Arial" panose="020B0604020202020204" pitchFamily="34" charset="0"/>
              </a:rPr>
              <a:t>business</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354013" indent="-354013">
              <a:buClr>
                <a:schemeClr val="accent1">
                  <a:lumMod val="75000"/>
                </a:schemeClr>
              </a:buClr>
              <a:buSzPct val="68000"/>
              <a:buFontTx/>
              <a:buChar char="►"/>
            </a:pPr>
            <a:r>
              <a:rPr lang="en-US" sz="1600" dirty="0" smtClean="0">
                <a:latin typeface="Arial" panose="020B0604020202020204" pitchFamily="34" charset="0"/>
                <a:cs typeface="Arial" panose="020B0604020202020204" pitchFamily="34" charset="0"/>
              </a:rPr>
              <a:t>Companies </a:t>
            </a:r>
            <a:r>
              <a:rPr lang="en-US" sz="1600" dirty="0">
                <a:latin typeface="Arial" panose="020B0604020202020204" pitchFamily="34" charset="0"/>
                <a:cs typeface="Arial" panose="020B0604020202020204" pitchFamily="34" charset="0"/>
              </a:rPr>
              <a:t>use social monitoring tools to capture and gather information about what people are posting about </a:t>
            </a:r>
            <a:r>
              <a:rPr lang="en-US" sz="1600" dirty="0" smtClean="0">
                <a:latin typeface="Arial" panose="020B0604020202020204" pitchFamily="34" charset="0"/>
                <a:cs typeface="Arial" panose="020B0604020202020204" pitchFamily="34" charset="0"/>
              </a:rPr>
              <a:t>them. It </a:t>
            </a:r>
            <a:r>
              <a:rPr lang="en-US" sz="1600" dirty="0">
                <a:latin typeface="Arial" panose="020B0604020202020204" pitchFamily="34" charset="0"/>
                <a:cs typeface="Arial" panose="020B0604020202020204" pitchFamily="34" charset="0"/>
              </a:rPr>
              <a:t>involves </a:t>
            </a:r>
            <a:r>
              <a:rPr lang="en-US" sz="1600" dirty="0" smtClean="0">
                <a:latin typeface="Arial" panose="020B0604020202020204" pitchFamily="34" charset="0"/>
                <a:cs typeface="Arial" panose="020B0604020202020204" pitchFamily="34" charset="0"/>
              </a:rPr>
              <a:t>analysing </a:t>
            </a:r>
            <a:r>
              <a:rPr lang="en-US" sz="1600" dirty="0">
                <a:latin typeface="Arial" panose="020B0604020202020204" pitchFamily="34" charset="0"/>
                <a:cs typeface="Arial" panose="020B0604020202020204" pitchFamily="34" charset="0"/>
              </a:rPr>
              <a:t>the data produced by </a:t>
            </a:r>
            <a:r>
              <a:rPr lang="en-US" sz="1600" dirty="0" smtClean="0">
                <a:latin typeface="Arial" panose="020B0604020202020204" pitchFamily="34" charset="0"/>
                <a:cs typeface="Arial" panose="020B0604020202020204" pitchFamily="34" charset="0"/>
              </a:rPr>
              <a:t>their </a:t>
            </a:r>
            <a:r>
              <a:rPr lang="en-US" sz="1600" dirty="0">
                <a:latin typeface="Arial" panose="020B0604020202020204" pitchFamily="34" charset="0"/>
                <a:cs typeface="Arial" panose="020B0604020202020204" pitchFamily="34" charset="0"/>
              </a:rPr>
              <a:t>social monitoring for actionable </a:t>
            </a:r>
            <a:r>
              <a:rPr lang="en-US" sz="1600" dirty="0" smtClean="0">
                <a:latin typeface="Arial" panose="020B0604020202020204" pitchFamily="34" charset="0"/>
                <a:cs typeface="Arial" panose="020B0604020202020204" pitchFamily="34" charset="0"/>
              </a:rPr>
              <a:t>insights - everything </a:t>
            </a:r>
            <a:r>
              <a:rPr lang="en-US" sz="1600" dirty="0">
                <a:latin typeface="Arial" panose="020B0604020202020204" pitchFamily="34" charset="0"/>
                <a:cs typeface="Arial" panose="020B0604020202020204" pitchFamily="34" charset="0"/>
              </a:rPr>
              <a:t>from engaging a happy customer to shifting your overall brand positioning strategy</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a:buClr>
                <a:schemeClr val="accent1">
                  <a:lumMod val="75000"/>
                </a:schemeClr>
              </a:buClr>
              <a:buSzPct val="68000"/>
            </a:pPr>
            <a:r>
              <a:rPr lang="en-US" sz="1600" b="1" dirty="0">
                <a:latin typeface="Arial" panose="020B0604020202020204" pitchFamily="34" charset="0"/>
                <a:cs typeface="Arial" panose="020B0604020202020204" pitchFamily="34" charset="0"/>
              </a:rPr>
              <a:t>Why use social media monitoring tools?</a:t>
            </a:r>
          </a:p>
          <a:p>
            <a:pPr marL="354013" indent="-354013">
              <a:buClr>
                <a:schemeClr val="accent1">
                  <a:lumMod val="75000"/>
                </a:schemeClr>
              </a:buClr>
              <a:buSzPct val="68000"/>
              <a:buFontTx/>
              <a:buChar char="►"/>
            </a:pPr>
            <a:r>
              <a:rPr lang="en-US" sz="1600" dirty="0">
                <a:latin typeface="Arial" panose="020B0604020202020204" pitchFamily="34" charset="0"/>
                <a:cs typeface="Arial" panose="020B0604020202020204" pitchFamily="34" charset="0"/>
              </a:rPr>
              <a:t>Businesses should use social monitoring tools for a number of reasons. First and foremost, social monitoring allows </a:t>
            </a:r>
            <a:r>
              <a:rPr lang="en-US" sz="1600" dirty="0" smtClean="0">
                <a:latin typeface="Arial" panose="020B0604020202020204" pitchFamily="34" charset="0"/>
                <a:cs typeface="Arial" panose="020B0604020202020204" pitchFamily="34" charset="0"/>
              </a:rPr>
              <a:t>them </a:t>
            </a:r>
            <a:r>
              <a:rPr lang="en-US" sz="1600" dirty="0">
                <a:latin typeface="Arial" panose="020B0604020202020204" pitchFamily="34" charset="0"/>
                <a:cs typeface="Arial" panose="020B0604020202020204" pitchFamily="34" charset="0"/>
              </a:rPr>
              <a:t>to capture powerful insights into your customers, competitors, and industry influencers</a:t>
            </a:r>
            <a:r>
              <a:rPr lang="en-US" sz="1600" dirty="0" smtClean="0">
                <a:latin typeface="Arial" panose="020B0604020202020204" pitchFamily="34" charset="0"/>
                <a:cs typeface="Arial" panose="020B0604020202020204" pitchFamily="34" charset="0"/>
              </a:rPr>
              <a:t>.</a:t>
            </a:r>
          </a:p>
          <a:p>
            <a:pPr marL="354013" indent="-354013">
              <a:buClr>
                <a:schemeClr val="accent1">
                  <a:lumMod val="75000"/>
                </a:schemeClr>
              </a:buClr>
              <a:buSzPct val="68000"/>
              <a:buFontTx/>
              <a:buChar char="►"/>
            </a:pPr>
            <a:r>
              <a:rPr lang="en-US" sz="1600" dirty="0" smtClean="0">
                <a:latin typeface="Arial" panose="020B0604020202020204" pitchFamily="34" charset="0"/>
                <a:cs typeface="Arial" panose="020B0604020202020204" pitchFamily="34" charset="0"/>
              </a:rPr>
              <a:t>To </a:t>
            </a:r>
            <a:r>
              <a:rPr lang="en-US" sz="1600" dirty="0">
                <a:latin typeface="Arial" panose="020B0604020202020204" pitchFamily="34" charset="0"/>
                <a:cs typeface="Arial" panose="020B0604020202020204" pitchFamily="34" charset="0"/>
              </a:rPr>
              <a:t>take full advantage of social media listening, </a:t>
            </a:r>
            <a:r>
              <a:rPr lang="en-US" sz="1600" dirty="0" smtClean="0">
                <a:latin typeface="Arial" panose="020B0604020202020204" pitchFamily="34" charset="0"/>
                <a:cs typeface="Arial" panose="020B0604020202020204" pitchFamily="34" charset="0"/>
              </a:rPr>
              <a:t>they </a:t>
            </a:r>
            <a:r>
              <a:rPr lang="en-US" sz="1600" dirty="0">
                <a:latin typeface="Arial" panose="020B0604020202020204" pitchFamily="34" charset="0"/>
                <a:cs typeface="Arial" panose="020B0604020202020204" pitchFamily="34" charset="0"/>
              </a:rPr>
              <a:t>need to spread </a:t>
            </a:r>
            <a:r>
              <a:rPr lang="en-US" sz="1600" dirty="0" smtClean="0">
                <a:latin typeface="Arial" panose="020B0604020202020204" pitchFamily="34" charset="0"/>
                <a:cs typeface="Arial" panose="020B0604020202020204" pitchFamily="34" charset="0"/>
              </a:rPr>
              <a:t>their </a:t>
            </a:r>
            <a:r>
              <a:rPr lang="en-US" sz="1600" dirty="0">
                <a:latin typeface="Arial" panose="020B0604020202020204" pitchFamily="34" charset="0"/>
                <a:cs typeface="Arial" panose="020B0604020202020204" pitchFamily="34" charset="0"/>
              </a:rPr>
              <a:t>social monitoring across several social media channels, and keep a constant watch for new opportunities. However, acquiring these insights takes time, and the use of the right social monitoring tools</a:t>
            </a:r>
            <a:r>
              <a:rPr lang="en-US" sz="1600" dirty="0" smtClean="0">
                <a:latin typeface="Arial" panose="020B0604020202020204" pitchFamily="34" charset="0"/>
                <a:cs typeface="Arial" panose="020B0604020202020204" pitchFamily="34" charset="0"/>
              </a:rPr>
              <a:t>.</a:t>
            </a:r>
          </a:p>
          <a:p>
            <a:pPr marL="354013" indent="-354013">
              <a:buClr>
                <a:schemeClr val="accent1">
                  <a:lumMod val="75000"/>
                </a:schemeClr>
              </a:buClr>
              <a:buSzPct val="68000"/>
              <a:buFontTx/>
              <a:buChar char="►"/>
            </a:pPr>
            <a:r>
              <a:rPr lang="en-US" sz="1600" dirty="0" smtClean="0">
                <a:latin typeface="Arial" panose="020B0604020202020204" pitchFamily="34" charset="0"/>
                <a:cs typeface="Arial" panose="020B0604020202020204" pitchFamily="34" charset="0"/>
              </a:rPr>
              <a:t>For D1.1, you will need to recommend an online tool for use by the selected business/ organisation giving the reasons for your choice.</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482670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D1.1 </a:t>
            </a:r>
            <a:r>
              <a:rPr lang="en-GB" sz="3800" dirty="0" smtClean="0"/>
              <a:t>– </a:t>
            </a:r>
            <a:r>
              <a:rPr lang="en-GB" sz="3800" dirty="0" smtClean="0"/>
              <a:t>Online Monitoring Tool</a:t>
            </a:r>
            <a:endParaRPr lang="en-GB" sz="3800" b="1" dirty="0" smtClean="0"/>
          </a:p>
        </p:txBody>
      </p:sp>
      <p:sp>
        <p:nvSpPr>
          <p:cNvPr id="2" name="Rectangle 1"/>
          <p:cNvSpPr/>
          <p:nvPr/>
        </p:nvSpPr>
        <p:spPr>
          <a:xfrm>
            <a:off x="194565" y="1052736"/>
            <a:ext cx="8697915" cy="5632311"/>
          </a:xfrm>
          <a:prstGeom prst="rect">
            <a:avLst/>
          </a:prstGeom>
        </p:spPr>
        <p:txBody>
          <a:bodyPr wrap="square" numCol="1" spcCol="72000">
            <a:spAutoFit/>
          </a:bodyPr>
          <a:lstStyle/>
          <a:p>
            <a:pPr marL="354013" indent="-342900">
              <a:buClr>
                <a:srgbClr val="C00000"/>
              </a:buClr>
              <a:buSzPct val="68000"/>
              <a:buFont typeface="Arial" panose="020B0604020202020204" pitchFamily="34" charset="0"/>
              <a:buChar char="►"/>
              <a:tabLst>
                <a:tab pos="354013" algn="l"/>
              </a:tabLst>
            </a:pPr>
            <a:r>
              <a:rPr lang="en-US" dirty="0" smtClean="0">
                <a:latin typeface="Arial" panose="020B0604020202020204" pitchFamily="34" charset="0"/>
                <a:cs typeface="Arial" panose="020B0604020202020204" pitchFamily="34" charset="0"/>
              </a:rPr>
              <a:t>For this task you need to research the possibilities and limitations of Social Media analysis tools. Use the </a:t>
            </a:r>
            <a:r>
              <a:rPr lang="en-US" dirty="0" smtClean="0">
                <a:latin typeface="Arial" panose="020B0604020202020204" pitchFamily="34" charset="0"/>
                <a:cs typeface="Arial" panose="020B0604020202020204" pitchFamily="34" charset="0"/>
                <a:hlinkClick r:id="rId3"/>
              </a:rPr>
              <a:t>link here </a:t>
            </a:r>
            <a:r>
              <a:rPr lang="en-US" dirty="0" smtClean="0">
                <a:latin typeface="Arial" panose="020B0604020202020204" pitchFamily="34" charset="0"/>
                <a:cs typeface="Arial" panose="020B0604020202020204" pitchFamily="34" charset="0"/>
              </a:rPr>
              <a:t>to see the range of tools available. Choose 4 such as </a:t>
            </a:r>
            <a:r>
              <a:rPr lang="en-GB" dirty="0" smtClean="0"/>
              <a:t>Hootsuite, Klout, Social mention and Tweetreach or others you prefer.</a:t>
            </a:r>
          </a:p>
          <a:p>
            <a:pPr marL="354013" indent="-342900">
              <a:buClr>
                <a:srgbClr val="C00000"/>
              </a:buClr>
              <a:buSzPct val="68000"/>
              <a:buFont typeface="Arial" panose="020B0604020202020204" pitchFamily="34" charset="0"/>
              <a:buChar char="►"/>
              <a:tabLst>
                <a:tab pos="354013" algn="l"/>
              </a:tabLst>
            </a:pPr>
            <a:r>
              <a:rPr lang="en-IE" dirty="0" smtClean="0"/>
              <a:t>Draw up a table like below and then use what you have read to justify one product that would be most appropriate for your specific company.</a:t>
            </a:r>
          </a:p>
          <a:p>
            <a:pPr marL="354013" indent="-342900">
              <a:buClr>
                <a:srgbClr val="C00000"/>
              </a:buClr>
              <a:buSzPct val="68000"/>
              <a:buFont typeface="Arial" panose="020B0604020202020204" pitchFamily="34" charset="0"/>
              <a:buChar char="►"/>
              <a:tabLst>
                <a:tab pos="354013" algn="l"/>
              </a:tabLst>
            </a:pPr>
            <a:endParaRPr lang="en-IE" dirty="0"/>
          </a:p>
          <a:p>
            <a:pPr marL="354013" indent="-342900">
              <a:buClr>
                <a:srgbClr val="C00000"/>
              </a:buClr>
              <a:buSzPct val="68000"/>
              <a:buFont typeface="Arial" panose="020B0604020202020204" pitchFamily="34" charset="0"/>
              <a:buChar char="►"/>
              <a:tabLst>
                <a:tab pos="354013" algn="l"/>
              </a:tabLst>
            </a:pPr>
            <a:endParaRPr lang="en-IE" dirty="0" smtClean="0"/>
          </a:p>
          <a:p>
            <a:pPr marL="354013" indent="-342900">
              <a:buClr>
                <a:srgbClr val="C00000"/>
              </a:buClr>
              <a:buSzPct val="68000"/>
              <a:buFont typeface="Arial" panose="020B0604020202020204" pitchFamily="34" charset="0"/>
              <a:buChar char="►"/>
              <a:tabLst>
                <a:tab pos="354013" algn="l"/>
              </a:tabLst>
            </a:pPr>
            <a:endParaRPr lang="en-IE" dirty="0"/>
          </a:p>
          <a:p>
            <a:pPr marL="354013" indent="-342900">
              <a:buClr>
                <a:srgbClr val="C00000"/>
              </a:buClr>
              <a:buSzPct val="68000"/>
              <a:buFont typeface="Arial" panose="020B0604020202020204" pitchFamily="34" charset="0"/>
              <a:buChar char="►"/>
              <a:tabLst>
                <a:tab pos="354013" algn="l"/>
              </a:tabLst>
            </a:pPr>
            <a:endParaRPr lang="en-IE" dirty="0" smtClean="0"/>
          </a:p>
          <a:p>
            <a:pPr marL="354013" indent="-342900">
              <a:buClr>
                <a:srgbClr val="C00000"/>
              </a:buClr>
              <a:buSzPct val="68000"/>
              <a:buFont typeface="Arial" panose="020B0604020202020204" pitchFamily="34" charset="0"/>
              <a:buChar char="►"/>
              <a:tabLst>
                <a:tab pos="354013" algn="l"/>
              </a:tabLst>
            </a:pPr>
            <a:endParaRPr lang="en-IE" dirty="0"/>
          </a:p>
          <a:p>
            <a:pPr marL="354013" indent="-342900">
              <a:buClr>
                <a:srgbClr val="C00000"/>
              </a:buClr>
              <a:buSzPct val="68000"/>
              <a:buFont typeface="Arial" panose="020B0604020202020204" pitchFamily="34" charset="0"/>
              <a:buChar char="►"/>
              <a:tabLst>
                <a:tab pos="354013" algn="l"/>
              </a:tabLst>
            </a:pPr>
            <a:endParaRPr lang="en-IE" dirty="0" smtClean="0"/>
          </a:p>
          <a:p>
            <a:pPr marL="354013" indent="-342900">
              <a:buClr>
                <a:srgbClr val="C00000"/>
              </a:buClr>
              <a:buSzPct val="68000"/>
              <a:buFont typeface="Arial" panose="020B0604020202020204" pitchFamily="34" charset="0"/>
              <a:buChar char="►"/>
              <a:tabLst>
                <a:tab pos="354013" algn="l"/>
              </a:tabLst>
            </a:pPr>
            <a:endParaRPr lang="en-IE" dirty="0" smtClean="0"/>
          </a:p>
          <a:p>
            <a:pPr marL="11113">
              <a:buClr>
                <a:srgbClr val="C00000"/>
              </a:buClr>
              <a:buSzPct val="68000"/>
              <a:tabLst>
                <a:tab pos="354013" algn="l"/>
              </a:tabLst>
            </a:pPr>
            <a:endParaRPr lang="en-IE" dirty="0" smtClean="0"/>
          </a:p>
          <a:p>
            <a:pPr marL="354013" indent="-342900">
              <a:buClr>
                <a:srgbClr val="C00000"/>
              </a:buClr>
              <a:buSzPct val="68000"/>
              <a:buFont typeface="Arial" panose="020B0604020202020204" pitchFamily="34" charset="0"/>
              <a:buChar char="►"/>
              <a:tabLst>
                <a:tab pos="354013" algn="l"/>
              </a:tabLst>
            </a:pPr>
            <a:endParaRPr lang="en-IE" dirty="0"/>
          </a:p>
          <a:p>
            <a:pPr marL="354013" indent="-342900">
              <a:buClr>
                <a:srgbClr val="C00000"/>
              </a:buClr>
              <a:buSzPct val="68000"/>
              <a:buFont typeface="Arial" panose="020B0604020202020204" pitchFamily="34" charset="0"/>
              <a:buChar char="►"/>
              <a:tabLst>
                <a:tab pos="354013" algn="l"/>
              </a:tabLst>
            </a:pPr>
            <a:r>
              <a:rPr lang="en-IE" dirty="0" smtClean="0"/>
              <a:t>When you have analysed what all four do, choose one and explain your choices in terms of data gathered, ease of use, look and feel, method of tracking, costs and results gathered.</a:t>
            </a:r>
          </a:p>
          <a:p>
            <a:pPr marL="11113">
              <a:buClr>
                <a:srgbClr val="C00000"/>
              </a:buClr>
              <a:buSzPct val="68000"/>
              <a:tabLst>
                <a:tab pos="354013" algn="l"/>
              </a:tabLst>
            </a:pPr>
            <a:r>
              <a:rPr lang="en-IE" b="1" dirty="0" smtClean="0">
                <a:solidFill>
                  <a:srgbClr val="FF0000"/>
                </a:solidFill>
              </a:rPr>
              <a:t>D1.1 – Task 04 – </a:t>
            </a:r>
            <a:r>
              <a:rPr lang="en-IE" dirty="0" smtClean="0">
                <a:solidFill>
                  <a:srgbClr val="FF0000"/>
                </a:solidFill>
              </a:rPr>
              <a:t>Analyse and </a:t>
            </a:r>
            <a:r>
              <a:rPr lang="en-US" dirty="0" smtClean="0">
                <a:solidFill>
                  <a:srgbClr val="FF0000"/>
                </a:solidFill>
              </a:rPr>
              <a:t>Recommend </a:t>
            </a:r>
            <a:r>
              <a:rPr lang="en-US" dirty="0">
                <a:solidFill>
                  <a:srgbClr val="FF0000"/>
                </a:solidFill>
              </a:rPr>
              <a:t>an online tool for use by the selected business/ organisation giving the reasons for your </a:t>
            </a:r>
            <a:r>
              <a:rPr lang="en-US" dirty="0" smtClean="0">
                <a:solidFill>
                  <a:srgbClr val="FF0000"/>
                </a:solidFill>
              </a:rPr>
              <a:t>choice.</a:t>
            </a:r>
            <a:endParaRPr lang="en-US"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798392856"/>
              </p:ext>
            </p:extLst>
          </p:nvPr>
        </p:nvGraphicFramePr>
        <p:xfrm>
          <a:off x="251518" y="2916024"/>
          <a:ext cx="8640960" cy="2169160"/>
        </p:xfrm>
        <a:graphic>
          <a:graphicData uri="http://schemas.openxmlformats.org/drawingml/2006/table">
            <a:tbl>
              <a:tblPr firstRow="1" bandRow="1">
                <a:tableStyleId>{5C22544A-7EE6-4342-B048-85BDC9FD1C3A}</a:tableStyleId>
              </a:tblPr>
              <a:tblGrid>
                <a:gridCol w="1008114"/>
                <a:gridCol w="2736304"/>
                <a:gridCol w="1872208"/>
                <a:gridCol w="1512168"/>
                <a:gridCol w="1512166"/>
              </a:tblGrid>
              <a:tr h="370840">
                <a:tc>
                  <a:txBody>
                    <a:bodyPr/>
                    <a:lstStyle/>
                    <a:p>
                      <a:r>
                        <a:rPr lang="en-IE" sz="1400" dirty="0" smtClean="0">
                          <a:latin typeface="Arial" panose="020B0604020202020204" pitchFamily="34" charset="0"/>
                          <a:cs typeface="Arial" panose="020B0604020202020204" pitchFamily="34" charset="0"/>
                        </a:rPr>
                        <a:t>Product</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Social</a:t>
                      </a:r>
                      <a:r>
                        <a:rPr lang="en-IE" sz="1400" baseline="0" dirty="0" smtClean="0">
                          <a:latin typeface="Arial" panose="020B0604020202020204" pitchFamily="34" charset="0"/>
                          <a:cs typeface="Arial" panose="020B0604020202020204" pitchFamily="34" charset="0"/>
                        </a:rPr>
                        <a:t> media analysed.</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Statistics gathered</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Form of results</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Limitations</a:t>
                      </a:r>
                      <a:endParaRPr lang="en-GB" sz="1400" dirty="0">
                        <a:latin typeface="Arial" panose="020B0604020202020204" pitchFamily="34" charset="0"/>
                        <a:cs typeface="Arial" panose="020B0604020202020204" pitchFamily="34" charset="0"/>
                      </a:endParaRPr>
                    </a:p>
                  </a:txBody>
                  <a:tcPr/>
                </a:tc>
              </a:tr>
              <a:tr h="370840">
                <a:tc>
                  <a:txBody>
                    <a:bodyPr/>
                    <a:lstStyle/>
                    <a:p>
                      <a:r>
                        <a:rPr lang="en-IE" sz="1400" dirty="0" smtClean="0">
                          <a:latin typeface="Arial" panose="020B0604020202020204" pitchFamily="34" charset="0"/>
                          <a:cs typeface="Arial" panose="020B0604020202020204" pitchFamily="34" charset="0"/>
                        </a:rPr>
                        <a:t>Hootsuite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Twitter</a:t>
                      </a:r>
                    </a:p>
                    <a:p>
                      <a:r>
                        <a:rPr lang="en-GB" sz="1400" dirty="0" smtClean="0">
                          <a:latin typeface="Arial" panose="020B0604020202020204" pitchFamily="34" charset="0"/>
                          <a:cs typeface="Arial" panose="020B0604020202020204" pitchFamily="34" charset="0"/>
                        </a:rPr>
                        <a:t>Facebook Profiles &amp; Pages</a:t>
                      </a:r>
                    </a:p>
                    <a:p>
                      <a:r>
                        <a:rPr lang="en-GB" sz="1400" dirty="0" smtClean="0">
                          <a:latin typeface="Arial" panose="020B0604020202020204" pitchFamily="34" charset="0"/>
                          <a:cs typeface="Arial" panose="020B0604020202020204" pitchFamily="34" charset="0"/>
                        </a:rPr>
                        <a:t>LinkedIn Profiles &amp; Pages</a:t>
                      </a:r>
                    </a:p>
                    <a:p>
                      <a:r>
                        <a:rPr lang="en-GB" sz="1400" dirty="0" smtClean="0">
                          <a:latin typeface="Arial" panose="020B0604020202020204" pitchFamily="34" charset="0"/>
                          <a:cs typeface="Arial" panose="020B0604020202020204" pitchFamily="34" charset="0"/>
                        </a:rPr>
                        <a:t>Google+ Pages (not personal profiles)</a:t>
                      </a:r>
                    </a:p>
                    <a:p>
                      <a:r>
                        <a:rPr lang="en-GB" sz="1400" dirty="0" smtClean="0">
                          <a:latin typeface="Arial" panose="020B0604020202020204" pitchFamily="34" charset="0"/>
                          <a:cs typeface="Arial" panose="020B0604020202020204" pitchFamily="34" charset="0"/>
                        </a:rPr>
                        <a:t>Foursquare</a:t>
                      </a:r>
                    </a:p>
                    <a:p>
                      <a:r>
                        <a:rPr lang="en-GB" sz="1400" dirty="0" smtClean="0">
                          <a:latin typeface="Arial" panose="020B0604020202020204" pitchFamily="34" charset="0"/>
                          <a:cs typeface="Arial" panose="020B0604020202020204" pitchFamily="34" charset="0"/>
                        </a:rPr>
                        <a:t>Instagram</a:t>
                      </a:r>
                    </a:p>
                    <a:p>
                      <a:r>
                        <a:rPr lang="en-GB" sz="1400" dirty="0" smtClean="0">
                          <a:latin typeface="Arial" panose="020B0604020202020204" pitchFamily="34" charset="0"/>
                          <a:cs typeface="Arial" panose="020B0604020202020204" pitchFamily="34" charset="0"/>
                        </a:rPr>
                        <a:t>WordPress blogs</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Likes, followers, traffic, Social engagement,</a:t>
                      </a:r>
                      <a:r>
                        <a:rPr lang="en-IE" sz="1400" baseline="0" dirty="0" smtClean="0">
                          <a:latin typeface="Arial" panose="020B0604020202020204" pitchFamily="34" charset="0"/>
                          <a:cs typeface="Arial" panose="020B0604020202020204" pitchFamily="34" charset="0"/>
                        </a:rPr>
                        <a:t> First time posts, Response times</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Broken down analytics</a:t>
                      </a:r>
                      <a:r>
                        <a:rPr lang="en-IE" sz="1400" baseline="0" dirty="0" smtClean="0">
                          <a:latin typeface="Arial" panose="020B0604020202020204" pitchFamily="34" charset="0"/>
                          <a:cs typeface="Arial" panose="020B0604020202020204" pitchFamily="34" charset="0"/>
                        </a:rPr>
                        <a:t> over periods of time. Customised report.</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Not free, fuller version costs,</a:t>
                      </a:r>
                      <a:r>
                        <a:rPr lang="en-IE" sz="1400" baseline="0" dirty="0" smtClean="0">
                          <a:latin typeface="Arial" panose="020B0604020202020204" pitchFamily="34" charset="0"/>
                          <a:cs typeface="Arial" panose="020B0604020202020204" pitchFamily="34" charset="0"/>
                        </a:rPr>
                        <a:t> analytics not broken down by gender or age.</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13060948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93866"/>
          </a:xfrm>
          <a:prstGeom prst="rect">
            <a:avLst/>
          </a:prstGeom>
        </p:spPr>
        <p:txBody>
          <a:bodyPr wrap="square">
            <a:spAutoFit/>
          </a:bodyPr>
          <a:lstStyle/>
          <a:p>
            <a:pPr marL="11113">
              <a:buClr>
                <a:srgbClr val="C00000"/>
              </a:buClr>
              <a:buSzPct val="68000"/>
              <a:tabLst>
                <a:tab pos="354013" algn="l"/>
              </a:tabLst>
            </a:pPr>
            <a:r>
              <a:rPr lang="en-US" sz="2600" b="1" dirty="0">
                <a:solidFill>
                  <a:srgbClr val="FF0000"/>
                </a:solidFill>
              </a:rPr>
              <a:t>P3.1 – Task 01 - </a:t>
            </a:r>
            <a:r>
              <a:rPr lang="en-US" sz="2600" dirty="0">
                <a:solidFill>
                  <a:srgbClr val="FF0000"/>
                </a:solidFill>
              </a:rPr>
              <a:t>Over 5 days, monitor and review a company different social media forms and analyse the activity.</a:t>
            </a:r>
          </a:p>
          <a:p>
            <a:pPr marL="11113">
              <a:buClr>
                <a:srgbClr val="C00000"/>
              </a:buClr>
              <a:buSzPct val="68000"/>
              <a:tabLst>
                <a:tab pos="354013" algn="l"/>
              </a:tabLst>
            </a:pPr>
            <a:r>
              <a:rPr lang="en-US" sz="2600" b="1" dirty="0" smtClean="0">
                <a:solidFill>
                  <a:srgbClr val="FF0000"/>
                </a:solidFill>
              </a:rPr>
              <a:t>P4.1 </a:t>
            </a:r>
            <a:r>
              <a:rPr lang="en-US" sz="2600" b="1" dirty="0">
                <a:solidFill>
                  <a:srgbClr val="FF0000"/>
                </a:solidFill>
              </a:rPr>
              <a:t>– Task 02 – </a:t>
            </a:r>
            <a:r>
              <a:rPr lang="en-US" sz="2600" dirty="0">
                <a:solidFill>
                  <a:srgbClr val="FF0000"/>
                </a:solidFill>
              </a:rPr>
              <a:t>Produce a report on the monitoring the social media activity of a company, prioritise comments made and flag up comments that need urgently dealing with.</a:t>
            </a:r>
          </a:p>
          <a:p>
            <a:pPr marL="11113">
              <a:buClr>
                <a:srgbClr val="C00000"/>
              </a:buClr>
              <a:buSzPct val="68000"/>
              <a:tabLst>
                <a:tab pos="354013" algn="l"/>
              </a:tabLst>
            </a:pPr>
            <a:r>
              <a:rPr lang="en-US" sz="2600" b="1" dirty="0" smtClean="0">
                <a:solidFill>
                  <a:srgbClr val="FF0000"/>
                </a:solidFill>
                <a:latin typeface="Arial" panose="020B0604020202020204" pitchFamily="34" charset="0"/>
                <a:cs typeface="Arial" panose="020B0604020202020204" pitchFamily="34" charset="0"/>
              </a:rPr>
              <a:t>M1.1 </a:t>
            </a:r>
            <a:r>
              <a:rPr lang="en-US" sz="2600" b="1" dirty="0">
                <a:solidFill>
                  <a:srgbClr val="FF0000"/>
                </a:solidFill>
                <a:latin typeface="Arial" panose="020B0604020202020204" pitchFamily="34" charset="0"/>
                <a:cs typeface="Arial" panose="020B0604020202020204" pitchFamily="34" charset="0"/>
              </a:rPr>
              <a:t>– Task 03 – </a:t>
            </a:r>
            <a:r>
              <a:rPr lang="en-US" sz="2600" dirty="0">
                <a:solidFill>
                  <a:srgbClr val="FF0000"/>
                </a:solidFill>
                <a:latin typeface="Arial" panose="020B0604020202020204" pitchFamily="34" charset="0"/>
                <a:cs typeface="Arial" panose="020B0604020202020204" pitchFamily="34" charset="0"/>
              </a:rPr>
              <a:t>Create a table and report of actionable and category comments from a company, prioritise any activity that requires action and give reasons for choosing the activity assigned the highest and lowest priority.</a:t>
            </a:r>
          </a:p>
          <a:p>
            <a:pPr marL="11113">
              <a:buClr>
                <a:srgbClr val="C00000"/>
              </a:buClr>
              <a:buSzPct val="68000"/>
              <a:tabLst>
                <a:tab pos="354013" algn="l"/>
              </a:tabLst>
            </a:pPr>
            <a:r>
              <a:rPr lang="en-IE" sz="2600" b="1" dirty="0" smtClean="0">
                <a:solidFill>
                  <a:srgbClr val="FF0000"/>
                </a:solidFill>
              </a:rPr>
              <a:t>D1.1 </a:t>
            </a:r>
            <a:r>
              <a:rPr lang="en-IE" sz="2600" b="1" dirty="0">
                <a:solidFill>
                  <a:srgbClr val="FF0000"/>
                </a:solidFill>
              </a:rPr>
              <a:t>– Task 04 – </a:t>
            </a:r>
            <a:r>
              <a:rPr lang="en-IE" sz="2600" dirty="0">
                <a:solidFill>
                  <a:srgbClr val="FF0000"/>
                </a:solidFill>
              </a:rPr>
              <a:t>Analyse and </a:t>
            </a:r>
            <a:r>
              <a:rPr lang="en-US" sz="2600" dirty="0">
                <a:solidFill>
                  <a:srgbClr val="FF0000"/>
                </a:solidFill>
              </a:rPr>
              <a:t>Recommend an online tool for use by the selected business/ organisation giving the reasons for your choice.</a:t>
            </a:r>
            <a:endParaRPr lang="en-US" sz="260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LO2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087990994"/>
              </p:ext>
            </p:extLst>
          </p:nvPr>
        </p:nvGraphicFramePr>
        <p:xfrm>
          <a:off x="251520" y="1052736"/>
          <a:ext cx="8640960" cy="5478780"/>
        </p:xfrm>
        <a:graphic>
          <a:graphicData uri="http://schemas.openxmlformats.org/drawingml/2006/table">
            <a:tbl>
              <a:tblPr firstRow="1" bandRow="1">
                <a:tableStyleId>{B301B821-A1FF-4177-AEE7-76D212191A09}</a:tableStyleId>
              </a:tblPr>
              <a:tblGrid>
                <a:gridCol w="1728192"/>
                <a:gridCol w="2880320"/>
                <a:gridCol w="2016224"/>
                <a:gridCol w="2016224"/>
              </a:tblGrid>
              <a:tr h="202312">
                <a:tc>
                  <a:txBody>
                    <a:bodyPr/>
                    <a:lstStyle/>
                    <a:p>
                      <a:pPr algn="ctr"/>
                      <a:r>
                        <a:rPr lang="en-GB" sz="1200" dirty="0" smtClean="0">
                          <a:latin typeface="Arial" panose="020B0604020202020204" pitchFamily="34" charset="0"/>
                          <a:cs typeface="Arial" panose="020B0604020202020204" pitchFamily="34" charset="0"/>
                        </a:rPr>
                        <a:t>The Learner will</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Pass</a:t>
                      </a:r>
                    </a:p>
                    <a:p>
                      <a:pPr algn="l"/>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Merit</a:t>
                      </a:r>
                    </a:p>
                    <a:p>
                      <a:pPr algn="l"/>
                      <a:r>
                        <a:rPr lang="en-US" sz="12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Distinction</a:t>
                      </a:r>
                    </a:p>
                    <a:p>
                      <a:pPr algn="l"/>
                      <a:r>
                        <a:rPr lang="en-US" sz="12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1.Be able to interpret social media policy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P1: Outline the social media policy for a selected business/organisation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P2: Review how the social media posts of the selected business/ organisation meet their social media policy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826516">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2.Be able to monitor and report on social media activity for a specified 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P3: Monitor the social media interaction between a selected business/ organisation and its followers and produce a descriptive summary of the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M1: Prioritise any activity that requires action and give reasons for choosing the activity assigned the highest and lowest priority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713232">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usefulness of the online tools used by the selected business/organisation to monitor social media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D1: Recommend an online tool for use by the selected business/ organisation giving the reasons for your choice</a:t>
                      </a:r>
                      <a:endParaRPr kumimoji="0" lang="en-GB"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541020">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3.Be able to use social media to communicate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P5: Prepare a post to communicate business information using a selected social media platform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why your post would be a useful form of communication for the selected business/ organisation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P6: Review your post to ensure that it is fit for business purposes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632311"/>
          </a:xfrm>
          <a:prstGeom prst="rect">
            <a:avLst/>
          </a:prstGeom>
        </p:spPr>
        <p:txBody>
          <a:bodyPr wrap="square">
            <a:spAutoFit/>
          </a:bodyPr>
          <a:lstStyle/>
          <a:p>
            <a:pPr marL="354013" indent="-354013">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For </a:t>
            </a:r>
            <a:r>
              <a:rPr lang="en-US" sz="2000" dirty="0">
                <a:latin typeface="Arial" panose="020B0604020202020204" pitchFamily="34" charset="0"/>
                <a:cs typeface="Arial" panose="020B0604020202020204" pitchFamily="34" charset="0"/>
              </a:rPr>
              <a:t>P3 the monitoring must take place over five days, across different platforms, using different online tools. This does not have to be the same business/organisation as selected in P1. There is no requirement for these to be five consecutive days. Learners must report on this as detailed in 2.2 of the teaching content.</a:t>
            </a:r>
          </a:p>
          <a:p>
            <a:pPr marL="354013" indent="-354013">
              <a:buClr>
                <a:schemeClr val="accent1">
                  <a:lumMod val="75000"/>
                </a:schemeClr>
              </a:buClr>
              <a:buSzPct val="68000"/>
              <a:buFontTx/>
              <a:buChar char="►"/>
            </a:pPr>
            <a:r>
              <a:rPr lang="en-US" sz="2000" dirty="0">
                <a:latin typeface="Arial" panose="020B0604020202020204" pitchFamily="34" charset="0"/>
                <a:cs typeface="Arial" panose="020B0604020202020204" pitchFamily="34" charset="0"/>
              </a:rPr>
              <a:t>For P4 the description must include tools mentioned in 2.1 of the teaching content.</a:t>
            </a:r>
          </a:p>
          <a:p>
            <a:pPr marL="354013" indent="-354013">
              <a:buClr>
                <a:schemeClr val="accent1">
                  <a:lumMod val="75000"/>
                </a:schemeClr>
              </a:buClr>
              <a:buSzPct val="68000"/>
              <a:buFontTx/>
              <a:buChar char="►"/>
            </a:pPr>
            <a:r>
              <a:rPr lang="en-US" sz="2000" dirty="0">
                <a:latin typeface="Arial" panose="020B0604020202020204" pitchFamily="34" charset="0"/>
                <a:cs typeface="Arial" panose="020B0604020202020204" pitchFamily="34" charset="0"/>
              </a:rPr>
              <a:t>For M1 learners must </a:t>
            </a:r>
            <a:r>
              <a:rPr lang="en-US" sz="2000" dirty="0" err="1">
                <a:latin typeface="Arial" panose="020B0604020202020204" pitchFamily="34" charset="0"/>
                <a:cs typeface="Arial" panose="020B0604020202020204" pitchFamily="34" charset="0"/>
              </a:rPr>
              <a:t>categorise</a:t>
            </a:r>
            <a:r>
              <a:rPr lang="en-US" sz="2000" dirty="0">
                <a:latin typeface="Arial" panose="020B0604020202020204" pitchFamily="34" charset="0"/>
                <a:cs typeface="Arial" panose="020B0604020202020204" pitchFamily="34" charset="0"/>
              </a:rPr>
              <a:t> the activity into:</a:t>
            </a:r>
          </a:p>
          <a:p>
            <a:pPr marL="627063" indent="-269875">
              <a:buClr>
                <a:schemeClr val="accent1">
                  <a:lumMod val="75000"/>
                </a:schemeClr>
              </a:buClr>
              <a:buSzPct val="68000"/>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that </a:t>
            </a:r>
            <a:r>
              <a:rPr lang="en-US" sz="2000" dirty="0">
                <a:latin typeface="Arial" panose="020B0604020202020204" pitchFamily="34" charset="0"/>
                <a:cs typeface="Arial" panose="020B0604020202020204" pitchFamily="34" charset="0"/>
              </a:rPr>
              <a:t>which is posted by the business/organisation</a:t>
            </a:r>
          </a:p>
          <a:p>
            <a:pPr marL="627063" indent="-269875">
              <a:buClr>
                <a:schemeClr val="accent1">
                  <a:lumMod val="75000"/>
                </a:schemeClr>
              </a:buClr>
              <a:buSzPct val="68000"/>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that </a:t>
            </a:r>
            <a:r>
              <a:rPr lang="en-US" sz="2000" dirty="0">
                <a:latin typeface="Arial" panose="020B0604020202020204" pitchFamily="34" charset="0"/>
                <a:cs typeface="Arial" panose="020B0604020202020204" pitchFamily="34" charset="0"/>
              </a:rPr>
              <a:t>which does not require the business/organisation to take any action</a:t>
            </a:r>
          </a:p>
          <a:p>
            <a:pPr marL="627063" indent="-269875">
              <a:buClr>
                <a:schemeClr val="accent1">
                  <a:lumMod val="75000"/>
                </a:schemeClr>
              </a:buClr>
              <a:buSzPct val="68000"/>
              <a:buFont typeface="Wingdings" panose="05000000000000000000" pitchFamily="2" charset="2"/>
              <a:buChar char="§"/>
            </a:pPr>
            <a:r>
              <a:rPr lang="en-US" sz="2000" dirty="0" smtClean="0">
                <a:latin typeface="Arial" panose="020B0604020202020204" pitchFamily="34" charset="0"/>
                <a:cs typeface="Arial" panose="020B0604020202020204" pitchFamily="34" charset="0"/>
              </a:rPr>
              <a:t>that </a:t>
            </a:r>
            <a:r>
              <a:rPr lang="en-US" sz="2000" dirty="0">
                <a:latin typeface="Arial" panose="020B0604020202020204" pitchFamily="34" charset="0"/>
                <a:cs typeface="Arial" panose="020B0604020202020204" pitchFamily="34" charset="0"/>
              </a:rPr>
              <a:t>which requires the business/organisation to take action e.g. respond to a complaint or thank a customer for their review/comments.</a:t>
            </a:r>
          </a:p>
          <a:p>
            <a:pPr marL="354013" indent="-354013">
              <a:buClr>
                <a:schemeClr val="accent1">
                  <a:lumMod val="75000"/>
                </a:schemeClr>
              </a:buClr>
              <a:buSzPct val="68000"/>
              <a:buFontTx/>
              <a:buChar char="►"/>
            </a:pPr>
            <a:r>
              <a:rPr lang="en-US" sz="2000" dirty="0">
                <a:latin typeface="Arial" panose="020B0604020202020204" pitchFamily="34" charset="0"/>
                <a:cs typeface="Arial" panose="020B0604020202020204" pitchFamily="34" charset="0"/>
              </a:rPr>
              <a:t>Learners should then prioritise anything requiring action in order of highest to lowest priority.</a:t>
            </a:r>
          </a:p>
          <a:p>
            <a:pPr marL="354013" indent="-354013">
              <a:buClr>
                <a:schemeClr val="accent1">
                  <a:lumMod val="75000"/>
                </a:schemeClr>
              </a:buClr>
              <a:buSzPct val="68000"/>
              <a:buFontTx/>
              <a:buChar char="►"/>
            </a:pPr>
            <a:r>
              <a:rPr lang="en-US" sz="2000" dirty="0">
                <a:latin typeface="Arial" panose="020B0604020202020204" pitchFamily="34" charset="0"/>
                <a:cs typeface="Arial" panose="020B0604020202020204" pitchFamily="34" charset="0"/>
              </a:rPr>
              <a:t>Learners must consider the same selected business/organisation when completing tasks for P3, P4, M1 and </a:t>
            </a:r>
            <a:r>
              <a:rPr lang="en-US" sz="2000" dirty="0" smtClean="0">
                <a:latin typeface="Arial" panose="020B0604020202020204" pitchFamily="34" charset="0"/>
                <a:cs typeface="Arial" panose="020B0604020202020204" pitchFamily="34" charset="0"/>
              </a:rPr>
              <a:t>D1</a:t>
            </a:r>
            <a:r>
              <a:rPr lang="en-US" sz="2000" dirty="0" smtClean="0">
                <a:latin typeface="Arial" panose="020B0604020202020204" pitchFamily="34" charset="0"/>
                <a:cs typeface="Arial" panose="020B0604020202020204" pitchFamily="34" charset="0"/>
              </a:rPr>
              <a:t>.</a:t>
            </a:r>
            <a:endParaRPr lang="en-US" sz="2000"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800" dirty="0"/>
              <a:t>Assessment Criterion </a:t>
            </a:r>
            <a:r>
              <a:rPr lang="en-GB" sz="3800" dirty="0" smtClean="0"/>
              <a:t>P3, M1, P4, D1</a:t>
            </a:r>
            <a:endParaRPr lang="en-GB" sz="3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Unit Aim</a:t>
            </a:r>
            <a:endParaRPr lang="en-GB" sz="3800"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r>
              <a:rPr lang="en-US" sz="2100" dirty="0"/>
              <a:t>Social media plays a big part in business communications and is likely to affect you in your job role as an administrator. This unit will help you to learn more about the business policies concerning social media, which may affect your day-to-day </a:t>
            </a:r>
            <a:r>
              <a:rPr lang="en-US" sz="2100" dirty="0" err="1"/>
              <a:t>behaviours</a:t>
            </a:r>
            <a:r>
              <a:rPr lang="en-US" sz="2100" dirty="0"/>
              <a:t>. </a:t>
            </a:r>
          </a:p>
          <a:p>
            <a:r>
              <a:rPr lang="en-US" sz="2100" dirty="0"/>
              <a:t>This unit will introduce you to the social media platforms that an organisation can use to interact with stakeholders and the reasons why this interaction may be of benefit. </a:t>
            </a:r>
          </a:p>
          <a:p>
            <a:r>
              <a:rPr lang="en-GB" sz="2100" dirty="0"/>
              <a:t>You will: </a:t>
            </a:r>
          </a:p>
          <a:p>
            <a:pPr marL="342900" indent="-342900">
              <a:buClr>
                <a:srgbClr val="C00000"/>
              </a:buClr>
              <a:buFont typeface="Wingdings" panose="05000000000000000000" pitchFamily="2" charset="2"/>
              <a:buChar char="§"/>
            </a:pPr>
            <a:r>
              <a:rPr lang="en-US" sz="2100" dirty="0" smtClean="0"/>
              <a:t>learn </a:t>
            </a:r>
            <a:r>
              <a:rPr lang="en-US" sz="2100" dirty="0"/>
              <a:t>about social media policy for a selected business organisation </a:t>
            </a:r>
          </a:p>
          <a:p>
            <a:pPr marL="342900" indent="-342900">
              <a:buClr>
                <a:srgbClr val="C00000"/>
              </a:buClr>
              <a:buFont typeface="Wingdings" panose="05000000000000000000" pitchFamily="2" charset="2"/>
              <a:buChar char="§"/>
            </a:pPr>
            <a:r>
              <a:rPr lang="en-US" sz="2100" dirty="0" smtClean="0"/>
              <a:t>review </a:t>
            </a:r>
            <a:r>
              <a:rPr lang="en-US" sz="2100" dirty="0"/>
              <a:t>posts for a selected business organisation </a:t>
            </a:r>
          </a:p>
          <a:p>
            <a:pPr marL="342900" indent="-342900">
              <a:buClr>
                <a:srgbClr val="C00000"/>
              </a:buClr>
              <a:buFont typeface="Wingdings" panose="05000000000000000000" pitchFamily="2" charset="2"/>
              <a:buChar char="§"/>
            </a:pPr>
            <a:r>
              <a:rPr lang="en-US" sz="2100" dirty="0" smtClean="0"/>
              <a:t>monitor </a:t>
            </a:r>
            <a:r>
              <a:rPr lang="en-US" sz="2100" dirty="0"/>
              <a:t>and respond to social media activity </a:t>
            </a:r>
          </a:p>
          <a:p>
            <a:pPr marL="342900" indent="-342900">
              <a:buClr>
                <a:srgbClr val="C00000"/>
              </a:buClr>
              <a:buFont typeface="Wingdings" panose="05000000000000000000" pitchFamily="2" charset="2"/>
              <a:buChar char="§"/>
            </a:pPr>
            <a:r>
              <a:rPr lang="en-US" sz="2100" dirty="0" smtClean="0"/>
              <a:t>learn </a:t>
            </a:r>
            <a:r>
              <a:rPr lang="en-US" sz="2100" dirty="0"/>
              <a:t>how to prioritise responses </a:t>
            </a:r>
          </a:p>
          <a:p>
            <a:pPr marL="342900" indent="-342900">
              <a:buClr>
                <a:srgbClr val="C00000"/>
              </a:buClr>
              <a:buFont typeface="Wingdings" panose="05000000000000000000" pitchFamily="2" charset="2"/>
              <a:buChar char="§"/>
            </a:pPr>
            <a:r>
              <a:rPr lang="en-US" sz="2100" dirty="0" smtClean="0"/>
              <a:t>use </a:t>
            </a:r>
            <a:r>
              <a:rPr lang="en-US" sz="2100" dirty="0"/>
              <a:t>different social media platforms and online tools </a:t>
            </a:r>
          </a:p>
          <a:p>
            <a:pPr marL="342900" indent="-342900">
              <a:buClr>
                <a:srgbClr val="C00000"/>
              </a:buClr>
              <a:buFont typeface="Wingdings" panose="05000000000000000000" pitchFamily="2" charset="2"/>
              <a:buChar char="§"/>
            </a:pPr>
            <a:r>
              <a:rPr lang="en-US" sz="2100" dirty="0" smtClean="0"/>
              <a:t>prepare </a:t>
            </a:r>
            <a:r>
              <a:rPr lang="en-US" sz="2100" dirty="0"/>
              <a:t>and review a post to communicate business information using a selected social media platform </a:t>
            </a:r>
          </a:p>
          <a:p>
            <a:pPr marL="342900" indent="-342900">
              <a:buClr>
                <a:srgbClr val="C00000"/>
              </a:buClr>
              <a:buFont typeface="Wingdings" panose="05000000000000000000" pitchFamily="2" charset="2"/>
              <a:buChar char="§"/>
            </a:pPr>
            <a:r>
              <a:rPr lang="en-US" sz="2100" dirty="0" smtClean="0"/>
              <a:t>consider </a:t>
            </a:r>
            <a:r>
              <a:rPr lang="en-US" sz="2100" dirty="0"/>
              <a:t>why this post would be a useful form of communication.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52736"/>
            <a:ext cx="8654642" cy="5632311"/>
          </a:xfrm>
          <a:prstGeom prst="rect">
            <a:avLst/>
          </a:prstGeom>
        </p:spPr>
        <p:txBody>
          <a:bodyPr wrap="square" numCol="1" spcCol="72000">
            <a:spAutoFit/>
          </a:bodyPr>
          <a:lstStyle/>
          <a:p>
            <a:r>
              <a:rPr lang="en-US" sz="2000" dirty="0" smtClean="0"/>
              <a:t>2.1 </a:t>
            </a:r>
            <a:r>
              <a:rPr lang="en-US" sz="2000" dirty="0"/>
              <a:t>How to monitor social media activity using online tools i.e. </a:t>
            </a:r>
          </a:p>
          <a:p>
            <a:pPr marL="342900" indent="-342900">
              <a:buClr>
                <a:srgbClr val="C00000"/>
              </a:buClr>
              <a:buFont typeface="Wingdings" panose="05000000000000000000" pitchFamily="2" charset="2"/>
              <a:buChar char="§"/>
            </a:pPr>
            <a:r>
              <a:rPr lang="en-GB" sz="2000" dirty="0" smtClean="0"/>
              <a:t>use </a:t>
            </a:r>
            <a:r>
              <a:rPr lang="en-GB" sz="2000" dirty="0"/>
              <a:t>online tools e.g. </a:t>
            </a:r>
          </a:p>
          <a:p>
            <a:pPr marL="711200" indent="-342900">
              <a:buClr>
                <a:srgbClr val="C00000"/>
              </a:buClr>
              <a:buFont typeface="Courier New" panose="02070309020205020404" pitchFamily="49" charset="0"/>
              <a:buChar char="o"/>
            </a:pPr>
            <a:r>
              <a:rPr lang="en-GB" sz="2000" dirty="0" smtClean="0"/>
              <a:t>Hootsuite </a:t>
            </a:r>
            <a:endParaRPr lang="en-GB" sz="2000" dirty="0"/>
          </a:p>
          <a:p>
            <a:pPr marL="711200" indent="-342900">
              <a:buClr>
                <a:srgbClr val="C00000"/>
              </a:buClr>
              <a:buFont typeface="Courier New" panose="02070309020205020404" pitchFamily="49" charset="0"/>
              <a:buChar char="o"/>
            </a:pPr>
            <a:r>
              <a:rPr lang="en-GB" sz="2000" dirty="0" err="1" smtClean="0"/>
              <a:t>Klout</a:t>
            </a:r>
            <a:r>
              <a:rPr lang="en-GB" sz="2000" dirty="0" smtClean="0"/>
              <a:t> </a:t>
            </a:r>
            <a:endParaRPr lang="en-GB" sz="2000" dirty="0"/>
          </a:p>
          <a:p>
            <a:pPr marL="711200" indent="-342900">
              <a:buClr>
                <a:srgbClr val="C00000"/>
              </a:buClr>
              <a:buFont typeface="Courier New" panose="02070309020205020404" pitchFamily="49" charset="0"/>
              <a:buChar char="o"/>
            </a:pPr>
            <a:r>
              <a:rPr lang="en-GB" sz="2000" dirty="0" smtClean="0"/>
              <a:t>Social </a:t>
            </a:r>
            <a:r>
              <a:rPr lang="en-GB" sz="2000" dirty="0"/>
              <a:t>mention </a:t>
            </a:r>
          </a:p>
          <a:p>
            <a:pPr marL="711200" indent="-342900">
              <a:buClr>
                <a:srgbClr val="C00000"/>
              </a:buClr>
              <a:buFont typeface="Courier New" panose="02070309020205020404" pitchFamily="49" charset="0"/>
              <a:buChar char="o"/>
            </a:pPr>
            <a:r>
              <a:rPr lang="en-GB" sz="2000" dirty="0" err="1" smtClean="0"/>
              <a:t>Tweetreach</a:t>
            </a:r>
            <a:r>
              <a:rPr lang="en-GB" sz="2000" dirty="0" smtClean="0"/>
              <a:t> </a:t>
            </a:r>
            <a:endParaRPr lang="en-GB" sz="2000" dirty="0"/>
          </a:p>
          <a:p>
            <a:pPr marL="711200" indent="-342900">
              <a:buClr>
                <a:srgbClr val="C00000"/>
              </a:buClr>
              <a:buFont typeface="Courier New" panose="02070309020205020404" pitchFamily="49" charset="0"/>
              <a:buChar char="o"/>
            </a:pPr>
            <a:r>
              <a:rPr lang="en-US" sz="2000" dirty="0" smtClean="0"/>
              <a:t>tools </a:t>
            </a:r>
            <a:r>
              <a:rPr lang="en-US" sz="2000" dirty="0"/>
              <a:t>within social media platforms </a:t>
            </a:r>
          </a:p>
          <a:p>
            <a:pPr marL="342900" indent="-342900">
              <a:buClr>
                <a:srgbClr val="C00000"/>
              </a:buClr>
              <a:buFont typeface="Wingdings" panose="05000000000000000000" pitchFamily="2" charset="2"/>
              <a:buChar char="§"/>
            </a:pPr>
            <a:r>
              <a:rPr lang="en-GB" sz="2000" dirty="0" smtClean="0"/>
              <a:t>monitor </a:t>
            </a:r>
            <a:r>
              <a:rPr lang="en-GB" sz="2000" dirty="0"/>
              <a:t>social media activity i.e. </a:t>
            </a:r>
          </a:p>
          <a:p>
            <a:pPr marL="711200" indent="-342900">
              <a:buClr>
                <a:srgbClr val="C00000"/>
              </a:buClr>
              <a:buFont typeface="Courier New" panose="02070309020205020404" pitchFamily="49" charset="0"/>
              <a:buChar char="o"/>
            </a:pPr>
            <a:r>
              <a:rPr lang="en-US" sz="2000" dirty="0" smtClean="0"/>
              <a:t>identify </a:t>
            </a:r>
            <a:r>
              <a:rPr lang="en-US" sz="2000" dirty="0"/>
              <a:t>number of users </a:t>
            </a:r>
          </a:p>
          <a:p>
            <a:pPr marL="711200" indent="-342900">
              <a:buClr>
                <a:srgbClr val="C00000"/>
              </a:buClr>
              <a:buFont typeface="Courier New" panose="02070309020205020404" pitchFamily="49" charset="0"/>
              <a:buChar char="o"/>
            </a:pPr>
            <a:r>
              <a:rPr lang="en-US" sz="2000" dirty="0" smtClean="0"/>
              <a:t>location </a:t>
            </a:r>
            <a:r>
              <a:rPr lang="en-US" sz="2000" dirty="0"/>
              <a:t>of users (e.g. national, international) </a:t>
            </a:r>
          </a:p>
          <a:p>
            <a:pPr marL="711200" indent="-342900">
              <a:buClr>
                <a:srgbClr val="C00000"/>
              </a:buClr>
              <a:buFont typeface="Courier New" panose="02070309020205020404" pitchFamily="49" charset="0"/>
              <a:buChar char="o"/>
            </a:pPr>
            <a:r>
              <a:rPr lang="en-US" sz="2000" dirty="0" smtClean="0"/>
              <a:t>age </a:t>
            </a:r>
            <a:r>
              <a:rPr lang="en-US" sz="2000" dirty="0"/>
              <a:t>group of users </a:t>
            </a:r>
          </a:p>
          <a:p>
            <a:pPr marL="711200" indent="-342900">
              <a:buClr>
                <a:srgbClr val="C00000"/>
              </a:buClr>
              <a:buFont typeface="Courier New" panose="02070309020205020404" pitchFamily="49" charset="0"/>
              <a:buChar char="o"/>
            </a:pPr>
            <a:r>
              <a:rPr lang="en-GB" sz="2000" dirty="0" smtClean="0"/>
              <a:t>identify </a:t>
            </a:r>
            <a:r>
              <a:rPr lang="en-GB" sz="2000" dirty="0"/>
              <a:t>complaints or negative comments </a:t>
            </a:r>
          </a:p>
          <a:p>
            <a:pPr marL="711200" indent="-342900">
              <a:buClr>
                <a:srgbClr val="C00000"/>
              </a:buClr>
              <a:buFont typeface="Courier New" panose="02070309020205020404" pitchFamily="49" charset="0"/>
              <a:buChar char="o"/>
            </a:pPr>
            <a:r>
              <a:rPr lang="en-US" sz="2000" dirty="0" smtClean="0"/>
              <a:t>identify </a:t>
            </a:r>
            <a:r>
              <a:rPr lang="en-US" sz="2000" dirty="0"/>
              <a:t>themes of activity/user comment </a:t>
            </a:r>
          </a:p>
          <a:p>
            <a:pPr marL="711200" indent="-342900">
              <a:buClr>
                <a:srgbClr val="C00000"/>
              </a:buClr>
              <a:buFont typeface="Courier New" panose="02070309020205020404" pitchFamily="49" charset="0"/>
              <a:buChar char="o"/>
            </a:pPr>
            <a:r>
              <a:rPr lang="en-US" sz="2000" dirty="0" smtClean="0"/>
              <a:t>gather </a:t>
            </a:r>
            <a:r>
              <a:rPr lang="en-US" sz="2000" dirty="0"/>
              <a:t>feedback from the organisation’s stakeholders </a:t>
            </a:r>
          </a:p>
          <a:p>
            <a:r>
              <a:rPr lang="en-US" sz="2000" dirty="0" smtClean="0"/>
              <a:t>2.2 </a:t>
            </a:r>
            <a:r>
              <a:rPr lang="en-US" sz="2000" dirty="0"/>
              <a:t>How to report on monitoring of social media activity i.e. </a:t>
            </a:r>
          </a:p>
          <a:p>
            <a:pPr marL="342900" indent="-342900">
              <a:buClr>
                <a:srgbClr val="C00000"/>
              </a:buClr>
              <a:buFont typeface="Wingdings" panose="05000000000000000000" pitchFamily="2" charset="2"/>
              <a:buChar char="§"/>
            </a:pPr>
            <a:r>
              <a:rPr lang="en-US" sz="2000" dirty="0" smtClean="0"/>
              <a:t>produce </a:t>
            </a:r>
            <a:r>
              <a:rPr lang="en-US" sz="2000" dirty="0"/>
              <a:t>written or verbal summaries </a:t>
            </a:r>
          </a:p>
          <a:p>
            <a:pPr marL="342900" indent="-342900">
              <a:buClr>
                <a:srgbClr val="C00000"/>
              </a:buClr>
              <a:buFont typeface="Wingdings" panose="05000000000000000000" pitchFamily="2" charset="2"/>
              <a:buChar char="§"/>
            </a:pPr>
            <a:r>
              <a:rPr lang="en-GB" sz="2000" dirty="0" smtClean="0"/>
              <a:t>prioritise </a:t>
            </a:r>
            <a:r>
              <a:rPr lang="en-GB" sz="2000" dirty="0"/>
              <a:t>comments </a:t>
            </a:r>
          </a:p>
          <a:p>
            <a:pPr marL="342900" indent="-342900">
              <a:buClr>
                <a:srgbClr val="C00000"/>
              </a:buClr>
              <a:buFont typeface="Wingdings" panose="05000000000000000000" pitchFamily="2" charset="2"/>
              <a:buChar char="§"/>
            </a:pPr>
            <a:r>
              <a:rPr lang="en-US" sz="2000" dirty="0" smtClean="0"/>
              <a:t>flag </a:t>
            </a:r>
            <a:r>
              <a:rPr lang="en-US" sz="2000" dirty="0"/>
              <a:t>comments which need dealing with urgently </a:t>
            </a:r>
            <a:r>
              <a:rPr lang="en-GB" sz="2000" dirty="0"/>
              <a:t>	</a:t>
            </a:r>
          </a:p>
        </p:txBody>
      </p:sp>
    </p:spTree>
    <p:extLst>
      <p:ext uri="{BB962C8B-B14F-4D97-AF65-F5344CB8AC3E}">
        <p14:creationId xmlns:p14="http://schemas.microsoft.com/office/powerpoint/2010/main" val="33574597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P3.1 </a:t>
            </a:r>
            <a:r>
              <a:rPr lang="en-GB" sz="3800" dirty="0" smtClean="0"/>
              <a:t>– </a:t>
            </a:r>
            <a:r>
              <a:rPr lang="en-GB" sz="3800" dirty="0" smtClean="0"/>
              <a:t>Social Media Monitoring</a:t>
            </a:r>
            <a:endParaRPr lang="en-GB" sz="3800" b="1" dirty="0" smtClean="0"/>
          </a:p>
        </p:txBody>
      </p:sp>
      <p:sp>
        <p:nvSpPr>
          <p:cNvPr id="2" name="Rectangle 1"/>
          <p:cNvSpPr/>
          <p:nvPr/>
        </p:nvSpPr>
        <p:spPr>
          <a:xfrm>
            <a:off x="194565" y="1052736"/>
            <a:ext cx="8741188" cy="5755422"/>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1600" dirty="0" smtClean="0"/>
              <a:t>For P3, you are being asked to monitor different social media forms over five days (no compromise), across different platforms, using different online tools. This does not have to be the same business/organisation as selected in P1. </a:t>
            </a:r>
          </a:p>
          <a:p>
            <a:pPr marL="354013" indent="-354013">
              <a:buClr>
                <a:srgbClr val="C00000"/>
              </a:buClr>
              <a:buSzPct val="68000"/>
              <a:buFont typeface="Arial" panose="020B0604020202020204" pitchFamily="34" charset="0"/>
              <a:buChar char="►"/>
            </a:pPr>
            <a:r>
              <a:rPr lang="en-US" sz="1600" dirty="0" smtClean="0"/>
              <a:t>There is no requirement for these to be five consecutive days. Learners must report on this as detailed in 2.2 of the teaching content.</a:t>
            </a:r>
          </a:p>
          <a:p>
            <a:pPr marL="354013" indent="-354013">
              <a:buClr>
                <a:srgbClr val="C00000"/>
              </a:buClr>
              <a:buSzPct val="68000"/>
              <a:buFont typeface="Arial" panose="020B0604020202020204" pitchFamily="34" charset="0"/>
              <a:buChar char="►"/>
            </a:pPr>
            <a:r>
              <a:rPr lang="en-US" sz="1600" dirty="0" smtClean="0"/>
              <a:t>Use online tools e.g.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54013" indent="-354013">
              <a:buClr>
                <a:srgbClr val="C00000"/>
              </a:buClr>
              <a:buSzPct val="68000"/>
              <a:buFont typeface="Arial" panose="020B0604020202020204" pitchFamily="34" charset="0"/>
              <a:buChar char="►"/>
            </a:pPr>
            <a:r>
              <a:rPr lang="en-US" sz="1600" dirty="0" smtClean="0"/>
              <a:t>Start the report by stating the following:</a:t>
            </a:r>
          </a:p>
          <a:p>
            <a:pPr marL="711200" indent="-342900">
              <a:buClr>
                <a:srgbClr val="C00000"/>
              </a:buClr>
              <a:buFont typeface="Courier New" panose="02070309020205020404" pitchFamily="49" charset="0"/>
              <a:buChar char="o"/>
            </a:pPr>
            <a:r>
              <a:rPr lang="en-US" sz="1600" dirty="0" smtClean="0"/>
              <a:t>identify number of users </a:t>
            </a:r>
          </a:p>
          <a:p>
            <a:pPr marL="711200" indent="-342900">
              <a:buClr>
                <a:srgbClr val="C00000"/>
              </a:buClr>
              <a:buFont typeface="Courier New" panose="02070309020205020404" pitchFamily="49" charset="0"/>
              <a:buChar char="o"/>
            </a:pPr>
            <a:r>
              <a:rPr lang="en-US" sz="1600" dirty="0" smtClean="0"/>
              <a:t>location of users (e.g. national, international) </a:t>
            </a:r>
          </a:p>
          <a:p>
            <a:pPr marL="711200" indent="-342900">
              <a:buClr>
                <a:srgbClr val="C00000"/>
              </a:buClr>
              <a:buFont typeface="Courier New" panose="02070309020205020404" pitchFamily="49" charset="0"/>
              <a:buChar char="o"/>
            </a:pPr>
            <a:r>
              <a:rPr lang="en-US" sz="1600" dirty="0" smtClean="0"/>
              <a:t>age group of users </a:t>
            </a:r>
          </a:p>
          <a:p>
            <a:pPr marL="711200" indent="-342900">
              <a:buClr>
                <a:srgbClr val="C00000"/>
              </a:buClr>
              <a:buFont typeface="Courier New" panose="02070309020205020404" pitchFamily="49" charset="0"/>
              <a:buChar char="o"/>
            </a:pPr>
            <a:r>
              <a:rPr lang="en-GB" sz="1600" dirty="0" smtClean="0"/>
              <a:t>identify complaints or negative comments </a:t>
            </a:r>
          </a:p>
          <a:p>
            <a:pPr marL="711200" indent="-342900">
              <a:buClr>
                <a:srgbClr val="C00000"/>
              </a:buClr>
              <a:buFont typeface="Courier New" panose="02070309020205020404" pitchFamily="49" charset="0"/>
              <a:buChar char="o"/>
            </a:pPr>
            <a:r>
              <a:rPr lang="en-US" sz="1600" dirty="0" smtClean="0"/>
              <a:t>identify themes of activity/user comment </a:t>
            </a:r>
          </a:p>
          <a:p>
            <a:pPr marL="711200" indent="-342900">
              <a:buClr>
                <a:srgbClr val="C00000"/>
              </a:buClr>
              <a:buFont typeface="Courier New" panose="02070309020205020404" pitchFamily="49" charset="0"/>
              <a:buChar char="o"/>
            </a:pPr>
            <a:r>
              <a:rPr lang="en-US" sz="1600" dirty="0" smtClean="0"/>
              <a:t>gather feedback from the organisation’s stakeholders</a:t>
            </a:r>
          </a:p>
          <a:p>
            <a:pPr marL="354013" indent="-342900">
              <a:buClr>
                <a:srgbClr val="C00000"/>
              </a:buClr>
              <a:buSzPct val="68000"/>
              <a:buFont typeface="Arial" panose="020B0604020202020204" pitchFamily="34" charset="0"/>
              <a:buChar char="►"/>
            </a:pPr>
            <a:r>
              <a:rPr lang="en-US" sz="1600" dirty="0" smtClean="0"/>
              <a:t>To achieve this task use the 4 named sites, Hootsuite, Klout, Social mention and Tweetreach as 4 different tabs and select your chosen company website. Then each day take a screenshot of the activity from the same page. Refresh the page each day and take a print screen and paste it into a word document until you have 20 images from 5 days.</a:t>
            </a:r>
          </a:p>
          <a:p>
            <a:pPr marL="11113">
              <a:buClr>
                <a:srgbClr val="C00000"/>
              </a:buClr>
              <a:buSzPct val="68000"/>
            </a:pPr>
            <a:r>
              <a:rPr lang="en-US" sz="1600" b="1" dirty="0" smtClean="0">
                <a:solidFill>
                  <a:srgbClr val="FF0000"/>
                </a:solidFill>
              </a:rPr>
              <a:t>P3.1 – Task 01 - </a:t>
            </a:r>
            <a:r>
              <a:rPr lang="en-US" sz="1600" dirty="0" smtClean="0">
                <a:solidFill>
                  <a:srgbClr val="FF0000"/>
                </a:solidFill>
              </a:rPr>
              <a:t>Over 5 days, monitor and review a company different social media forms and analyse the activity.</a:t>
            </a:r>
            <a:endParaRPr lang="en-US" sz="1600"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67874192"/>
              </p:ext>
            </p:extLst>
          </p:nvPr>
        </p:nvGraphicFramePr>
        <p:xfrm>
          <a:off x="316688" y="2687320"/>
          <a:ext cx="8496942" cy="741680"/>
        </p:xfrm>
        <a:graphic>
          <a:graphicData uri="http://schemas.openxmlformats.org/drawingml/2006/table">
            <a:tbl>
              <a:tblPr firstRow="1" bandRow="1">
                <a:tableStyleId>{5940675A-B579-460E-94D1-54222C63F5DA}</a:tableStyleId>
              </a:tblPr>
              <a:tblGrid>
                <a:gridCol w="2832314"/>
                <a:gridCol w="2832314"/>
                <a:gridCol w="2832314"/>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hlinkClick r:id="rId3"/>
                        </a:rPr>
                        <a:t>Hootsuite </a:t>
                      </a:r>
                      <a:endParaRPr lang="en-US" sz="180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hlinkClick r:id="rId4"/>
                        </a:rPr>
                        <a:t>Klout </a:t>
                      </a:r>
                      <a:endParaRPr lang="en-US" sz="180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hlinkClick r:id="rId5"/>
                        </a:rPr>
                        <a:t>Social mention </a:t>
                      </a:r>
                      <a:endParaRPr lang="en-US" sz="1800" dirty="0" smtClean="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hlinkClick r:id="rId6"/>
                        </a:rPr>
                        <a:t>Tweetreach </a:t>
                      </a:r>
                      <a:endParaRPr lang="en-US" sz="1800" dirty="0" smtClean="0">
                        <a:latin typeface="Arial" panose="020B0604020202020204" pitchFamily="34" charset="0"/>
                        <a:cs typeface="Arial" panose="020B0604020202020204" pitchFamily="34" charset="0"/>
                      </a:endParaRP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rPr>
                        <a:t>tools within social media platforms </a:t>
                      </a:r>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297815880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a:t>
            </a:r>
            <a:r>
              <a:rPr lang="en-GB" sz="3800" dirty="0" smtClean="0"/>
              <a:t>– </a:t>
            </a:r>
            <a:r>
              <a:rPr lang="en-GB" sz="3800" dirty="0" smtClean="0"/>
              <a:t>Social Media Monitoring</a:t>
            </a:r>
            <a:endParaRPr lang="en-GB" sz="3800" b="1" dirty="0" smtClean="0"/>
          </a:p>
        </p:txBody>
      </p:sp>
      <p:sp>
        <p:nvSpPr>
          <p:cNvPr id="2" name="Rectangle 1"/>
          <p:cNvSpPr/>
          <p:nvPr/>
        </p:nvSpPr>
        <p:spPr>
          <a:xfrm>
            <a:off x="194565" y="1052736"/>
            <a:ext cx="7041731" cy="5755422"/>
          </a:xfrm>
          <a:prstGeom prst="rect">
            <a:avLst/>
          </a:prstGeom>
        </p:spPr>
        <p:txBody>
          <a:bodyPr wrap="square" numCol="1" spcCol="72000">
            <a:spAutoFit/>
          </a:bodyPr>
          <a:lstStyle/>
          <a:p>
            <a:pPr marL="268288" indent="-268288">
              <a:buClr>
                <a:srgbClr val="C00000"/>
              </a:buClr>
              <a:buSzPct val="68000"/>
              <a:buFont typeface="Arial" panose="020B0604020202020204" pitchFamily="34" charset="0"/>
              <a:buChar char="►"/>
            </a:pPr>
            <a:r>
              <a:rPr lang="en-US" sz="1600" dirty="0" smtClean="0"/>
              <a:t>For P4.1 you will have to report </a:t>
            </a:r>
            <a:r>
              <a:rPr lang="en-US" sz="1600" dirty="0"/>
              <a:t>on monitoring of social media activity i.e. </a:t>
            </a:r>
          </a:p>
          <a:p>
            <a:pPr marL="811213" lvl="1" indent="-354013">
              <a:buClr>
                <a:srgbClr val="C00000"/>
              </a:buClr>
              <a:buSzPct val="68000"/>
              <a:buFont typeface="Arial" panose="020B0604020202020204" pitchFamily="34" charset="0"/>
              <a:buChar char="►"/>
            </a:pPr>
            <a:r>
              <a:rPr lang="en-US" sz="1600" dirty="0"/>
              <a:t>produce written or verbal summaries </a:t>
            </a:r>
          </a:p>
          <a:p>
            <a:pPr marL="811213" lvl="1" indent="-354013">
              <a:buClr>
                <a:srgbClr val="C00000"/>
              </a:buClr>
              <a:buSzPct val="68000"/>
              <a:buFont typeface="Arial" panose="020B0604020202020204" pitchFamily="34" charset="0"/>
              <a:buChar char="►"/>
            </a:pPr>
            <a:r>
              <a:rPr lang="en-US" sz="1600" dirty="0"/>
              <a:t>prioritise comments </a:t>
            </a:r>
          </a:p>
          <a:p>
            <a:pPr marL="811213" lvl="1" indent="-354013">
              <a:buClr>
                <a:srgbClr val="C00000"/>
              </a:buClr>
              <a:buSzPct val="68000"/>
              <a:buFont typeface="Arial" panose="020B0604020202020204" pitchFamily="34" charset="0"/>
              <a:buChar char="►"/>
            </a:pPr>
            <a:r>
              <a:rPr lang="en-US" sz="1600" dirty="0"/>
              <a:t>flag comments which need dealing with urgently </a:t>
            </a:r>
            <a:endParaRPr lang="en-US" sz="1600" dirty="0" smtClean="0"/>
          </a:p>
          <a:p>
            <a:pPr lvl="1">
              <a:buClr>
                <a:srgbClr val="C00000"/>
              </a:buClr>
              <a:buSzPct val="68000"/>
            </a:pPr>
            <a:endParaRPr lang="en-US" sz="1600" dirty="0" smtClean="0"/>
          </a:p>
          <a:p>
            <a:pPr marL="811213" lvl="1" indent="-354013">
              <a:buClr>
                <a:srgbClr val="C00000"/>
              </a:buClr>
              <a:buSzPct val="68000"/>
              <a:buFont typeface="Arial" panose="020B0604020202020204" pitchFamily="34" charset="0"/>
              <a:buChar char="►"/>
            </a:pPr>
            <a:endParaRPr lang="en-US" sz="1600" dirty="0"/>
          </a:p>
          <a:p>
            <a:pPr marL="811213" lvl="1" indent="-354013">
              <a:buClr>
                <a:srgbClr val="C00000"/>
              </a:buClr>
              <a:buSzPct val="68000"/>
              <a:buFont typeface="Arial" panose="020B0604020202020204" pitchFamily="34" charset="0"/>
              <a:buChar char="►"/>
            </a:pPr>
            <a:endParaRPr lang="en-US" sz="1100" dirty="0" smtClean="0"/>
          </a:p>
          <a:p>
            <a:pPr lvl="1">
              <a:buClr>
                <a:srgbClr val="C00000"/>
              </a:buClr>
              <a:buSzPct val="68000"/>
            </a:pPr>
            <a:endParaRPr lang="en-US" sz="1600" dirty="0"/>
          </a:p>
          <a:p>
            <a:pPr marL="354013" indent="-354013">
              <a:buClr>
                <a:srgbClr val="C00000"/>
              </a:buClr>
              <a:buSzPct val="68000"/>
              <a:buFont typeface="Arial" panose="020B0604020202020204" pitchFamily="34" charset="0"/>
              <a:buChar char="►"/>
            </a:pPr>
            <a:r>
              <a:rPr lang="en-US" sz="1600" dirty="0" smtClean="0"/>
              <a:t>For the evidence gathered in P3, the screenshots etc. create a report on the social media site that can be presented as a report or delivered as a presentation. In this outline the activity. Look at the activity and draw conclusions.</a:t>
            </a:r>
          </a:p>
          <a:p>
            <a:pPr marL="354013" indent="-354013">
              <a:buClr>
                <a:srgbClr val="C00000"/>
              </a:buClr>
              <a:buSzPct val="68000"/>
              <a:buFont typeface="Arial" panose="020B0604020202020204" pitchFamily="34" charset="0"/>
              <a:buChar char="►"/>
            </a:pPr>
            <a:r>
              <a:rPr lang="en-US" sz="1600" dirty="0" smtClean="0"/>
              <a:t>What the examiner would really like to see if problems that are being found, tweets that are said and retracted or said and commented on so the company had to deal with them.</a:t>
            </a:r>
          </a:p>
          <a:p>
            <a:pPr marL="354013" indent="-354013">
              <a:buClr>
                <a:srgbClr val="C00000"/>
              </a:buClr>
              <a:buSzPct val="68000"/>
              <a:buFont typeface="Arial" panose="020B0604020202020204" pitchFamily="34" charset="0"/>
              <a:buChar char="►"/>
            </a:pPr>
            <a:r>
              <a:rPr lang="en-US" sz="1600" dirty="0" smtClean="0"/>
              <a:t>Comments that have been made should be demonstrated in priority order and highlight comments that you feel the company should deal with.</a:t>
            </a:r>
          </a:p>
          <a:p>
            <a:pPr marL="354013" indent="-354013">
              <a:buClr>
                <a:srgbClr val="C00000"/>
              </a:buClr>
              <a:buSzPct val="68000"/>
              <a:buFont typeface="Arial" panose="020B0604020202020204" pitchFamily="34" charset="0"/>
              <a:buChar char="►"/>
            </a:pPr>
            <a:r>
              <a:rPr lang="en-US" sz="1600" dirty="0" smtClean="0"/>
              <a:t>This is a very practical task and requires careful framing in your write up.</a:t>
            </a:r>
          </a:p>
          <a:p>
            <a:pPr>
              <a:buClr>
                <a:srgbClr val="C00000"/>
              </a:buClr>
              <a:buSzPct val="68000"/>
            </a:pPr>
            <a:r>
              <a:rPr lang="en-US" sz="1600" b="1" dirty="0" smtClean="0">
                <a:solidFill>
                  <a:srgbClr val="FF0000"/>
                </a:solidFill>
              </a:rPr>
              <a:t>P4.1 </a:t>
            </a:r>
            <a:r>
              <a:rPr lang="en-US" sz="1600" b="1" dirty="0">
                <a:solidFill>
                  <a:srgbClr val="FF0000"/>
                </a:solidFill>
              </a:rPr>
              <a:t>– Task </a:t>
            </a:r>
            <a:r>
              <a:rPr lang="en-US" sz="1600" b="1" dirty="0" smtClean="0">
                <a:solidFill>
                  <a:srgbClr val="FF0000"/>
                </a:solidFill>
              </a:rPr>
              <a:t>02 – </a:t>
            </a:r>
            <a:r>
              <a:rPr lang="en-US" sz="1600" dirty="0" smtClean="0">
                <a:solidFill>
                  <a:srgbClr val="FF0000"/>
                </a:solidFill>
              </a:rPr>
              <a:t>Produce a report on the monitoring the social media activity of a company, prioritise comments made and flag up comments that need urgently dealing with.</a:t>
            </a:r>
            <a:endParaRPr lang="en-US" sz="1600"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97093254"/>
              </p:ext>
            </p:extLst>
          </p:nvPr>
        </p:nvGraphicFramePr>
        <p:xfrm>
          <a:off x="251520" y="2132856"/>
          <a:ext cx="6696744" cy="670560"/>
        </p:xfrm>
        <a:graphic>
          <a:graphicData uri="http://schemas.openxmlformats.org/drawingml/2006/table">
            <a:tbl>
              <a:tblPr firstRow="1" bandRow="1">
                <a:tableStyleId>{5940675A-B579-460E-94D1-54222C63F5DA}</a:tableStyleId>
              </a:tblPr>
              <a:tblGrid>
                <a:gridCol w="2232248"/>
                <a:gridCol w="2232248"/>
                <a:gridCol w="2232248"/>
              </a:tblGrid>
              <a:tr h="288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hlinkClick r:id="rId3"/>
                        </a:rPr>
                        <a:t>Hootsuite </a:t>
                      </a:r>
                      <a:endParaRPr lang="en-US" sz="160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hlinkClick r:id="rId4"/>
                        </a:rPr>
                        <a:t>Klout </a:t>
                      </a:r>
                      <a:endParaRPr lang="en-US" sz="160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hlinkClick r:id="rId5"/>
                        </a:rPr>
                        <a:t>Social mention </a:t>
                      </a:r>
                      <a:endParaRPr lang="en-US" sz="1600" dirty="0" smtClean="0">
                        <a:latin typeface="Arial" panose="020B0604020202020204" pitchFamily="34" charset="0"/>
                        <a:cs typeface="Arial" panose="020B0604020202020204" pitchFamily="34" charset="0"/>
                      </a:endParaRPr>
                    </a:p>
                  </a:txBody>
                  <a:tcPr/>
                </a:tc>
              </a:tr>
              <a:tr h="288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hlinkClick r:id="rId6"/>
                        </a:rPr>
                        <a:t>Tweetreach </a:t>
                      </a:r>
                      <a:endParaRPr lang="en-US" sz="1600" dirty="0" smtClean="0">
                        <a:latin typeface="Arial" panose="020B0604020202020204" pitchFamily="34" charset="0"/>
                        <a:cs typeface="Arial" panose="020B0604020202020204" pitchFamily="34" charset="0"/>
                      </a:endParaRP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tools within social media platforms </a:t>
                      </a:r>
                    </a:p>
                  </a:txBody>
                  <a:tcPr/>
                </a:tc>
                <a:tc hMerge="1">
                  <a:txBody>
                    <a:bodyPr/>
                    <a:lstStyle/>
                    <a:p>
                      <a:endParaRPr lang="en-GB" dirty="0"/>
                    </a:p>
                  </a:txBody>
                  <a:tcPr/>
                </a:tc>
              </a:tr>
            </a:tbl>
          </a:graphicData>
        </a:graphic>
      </p:graphicFrame>
      <p:pic>
        <p:nvPicPr>
          <p:cNvPr id="4" name="Picture 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236296" y="1081703"/>
            <a:ext cx="1656184" cy="1162235"/>
          </a:xfrm>
          <a:prstGeom prst="rect">
            <a:avLst/>
          </a:prstGeom>
        </p:spPr>
      </p:pic>
      <p:pic>
        <p:nvPicPr>
          <p:cNvPr id="5" name="Picture 4"/>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236296" y="2423958"/>
            <a:ext cx="1656184" cy="1075642"/>
          </a:xfrm>
          <a:prstGeom prst="rect">
            <a:avLst/>
          </a:prstGeom>
        </p:spPr>
      </p:pic>
      <p:pic>
        <p:nvPicPr>
          <p:cNvPr id="6" name="Picture 5"/>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236296" y="3611129"/>
            <a:ext cx="1656184" cy="1546063"/>
          </a:xfrm>
          <a:prstGeom prst="rect">
            <a:avLst/>
          </a:prstGeom>
        </p:spPr>
      </p:pic>
      <p:pic>
        <p:nvPicPr>
          <p:cNvPr id="7" name="Picture 6"/>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236296" y="5301207"/>
            <a:ext cx="1646640" cy="1368153"/>
          </a:xfrm>
          <a:prstGeom prst="rect">
            <a:avLst/>
          </a:prstGeom>
        </p:spPr>
      </p:pic>
    </p:spTree>
    <p:extLst>
      <p:ext uri="{BB962C8B-B14F-4D97-AF65-F5344CB8AC3E}">
        <p14:creationId xmlns:p14="http://schemas.microsoft.com/office/powerpoint/2010/main" val="286930575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P4.1 </a:t>
            </a:r>
            <a:r>
              <a:rPr lang="en-GB" sz="3800" dirty="0" smtClean="0"/>
              <a:t>– </a:t>
            </a:r>
            <a:r>
              <a:rPr lang="en-GB" sz="3800" dirty="0" smtClean="0"/>
              <a:t>Social Media Monitoring</a:t>
            </a:r>
            <a:endParaRPr lang="en-GB" sz="3800" b="1" dirty="0" smtClean="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94565" y="1057853"/>
            <a:ext cx="3433195" cy="2409261"/>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779912" y="1057853"/>
            <a:ext cx="5112568" cy="2409261"/>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56176" y="3645024"/>
            <a:ext cx="2736304" cy="2952328"/>
          </a:xfrm>
          <a:prstGeom prst="rect">
            <a:avLst/>
          </a:prstGeom>
          <a:effectLst>
            <a:outerShdw blurRad="50800" dist="38100" dir="2700000" algn="tl" rotWithShape="0">
              <a:prstClr val="black">
                <a:alpha val="40000"/>
              </a:prstClr>
            </a:outerShdw>
          </a:effectLst>
        </p:spPr>
      </p:pic>
      <p:sp>
        <p:nvSpPr>
          <p:cNvPr id="2" name="Rectangle 1"/>
          <p:cNvSpPr/>
          <p:nvPr/>
        </p:nvSpPr>
        <p:spPr>
          <a:xfrm>
            <a:off x="194565" y="3645024"/>
            <a:ext cx="5961611" cy="3046988"/>
          </a:xfrm>
          <a:prstGeom prst="rect">
            <a:avLst/>
          </a:prstGeom>
        </p:spPr>
        <p:txBody>
          <a:bodyPr wrap="square" numCol="1" spcCol="72000">
            <a:spAutoFit/>
          </a:bodyPr>
          <a:lstStyle/>
          <a:p>
            <a:pPr marL="268288" indent="-268288">
              <a:buClr>
                <a:srgbClr val="C00000"/>
              </a:buClr>
              <a:buSzPct val="68000"/>
              <a:buFont typeface="Arial" panose="020B0604020202020204" pitchFamily="34" charset="0"/>
              <a:buChar char="►"/>
            </a:pPr>
            <a:r>
              <a:rPr lang="en-US" sz="1600" dirty="0" smtClean="0"/>
              <a:t>For example, the evidence on this page is from a purchase on amazon’s site of a hard drive. Customer reviews over a short period of time ranged from good to bad, from useful comments to poor. Companies have staff whose job it is to go through websites such as this and scour for their products, reading the reviews and investigating whether what was being said about their products was true or not.</a:t>
            </a:r>
          </a:p>
          <a:p>
            <a:pPr marL="268288" indent="-268288">
              <a:buClr>
                <a:srgbClr val="C00000"/>
              </a:buClr>
              <a:buSzPct val="68000"/>
              <a:buFont typeface="Arial" panose="020B0604020202020204" pitchFamily="34" charset="0"/>
              <a:buChar char="►"/>
            </a:pPr>
            <a:r>
              <a:rPr lang="en-US" sz="1600" dirty="0" smtClean="0"/>
              <a:t>They would prioritise these comments, from here, twitter, What? Review sites etc. and comment back to their managers about the activity, good or bad. This would lead, if there were enough bad reviews, to a recall or improved version of the product based on the feedback.</a:t>
            </a:r>
            <a:endParaRPr lang="en-US" sz="1600" dirty="0"/>
          </a:p>
        </p:txBody>
      </p:sp>
    </p:spTree>
    <p:extLst>
      <p:ext uri="{BB962C8B-B14F-4D97-AF65-F5344CB8AC3E}">
        <p14:creationId xmlns:p14="http://schemas.microsoft.com/office/powerpoint/2010/main" val="288909714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M1.1 </a:t>
            </a:r>
            <a:r>
              <a:rPr lang="en-GB" sz="3800" dirty="0" smtClean="0"/>
              <a:t>– </a:t>
            </a:r>
            <a:r>
              <a:rPr lang="en-GB" sz="3800" dirty="0" smtClean="0"/>
              <a:t>Social Media Categorising</a:t>
            </a:r>
            <a:endParaRPr lang="en-GB" sz="3800" b="1" dirty="0" smtClean="0"/>
          </a:p>
        </p:txBody>
      </p:sp>
      <p:sp>
        <p:nvSpPr>
          <p:cNvPr id="2" name="Rectangle 1"/>
          <p:cNvSpPr/>
          <p:nvPr/>
        </p:nvSpPr>
        <p:spPr>
          <a:xfrm>
            <a:off x="194565" y="1052736"/>
            <a:ext cx="8697915" cy="5509200"/>
          </a:xfrm>
          <a:prstGeom prst="rect">
            <a:avLst/>
          </a:prstGeom>
        </p:spPr>
        <p:txBody>
          <a:bodyPr wrap="square" numCol="1" spcCol="72000">
            <a:spAutoFit/>
          </a:bodyPr>
          <a:lstStyle/>
          <a:p>
            <a:pPr marL="354013" indent="-354013">
              <a:buClr>
                <a:schemeClr val="accent1">
                  <a:lumMod val="75000"/>
                </a:schemeClr>
              </a:buClr>
              <a:buSzPct val="68000"/>
              <a:buFontTx/>
              <a:buChar char="►"/>
            </a:pPr>
            <a:r>
              <a:rPr lang="en-US" sz="1600" dirty="0">
                <a:latin typeface="Arial" panose="020B0604020202020204" pitchFamily="34" charset="0"/>
                <a:cs typeface="Arial" panose="020B0604020202020204" pitchFamily="34" charset="0"/>
              </a:rPr>
              <a:t>For M1 </a:t>
            </a:r>
            <a:r>
              <a:rPr lang="en-US" sz="1600" dirty="0" smtClean="0">
                <a:latin typeface="Arial" panose="020B0604020202020204" pitchFamily="34" charset="0"/>
                <a:cs typeface="Arial" panose="020B0604020202020204" pitchFamily="34" charset="0"/>
              </a:rPr>
              <a:t>you must </a:t>
            </a:r>
            <a:r>
              <a:rPr lang="en-US" sz="1600" dirty="0" err="1">
                <a:latin typeface="Arial" panose="020B0604020202020204" pitchFamily="34" charset="0"/>
                <a:cs typeface="Arial" panose="020B0604020202020204" pitchFamily="34" charset="0"/>
              </a:rPr>
              <a:t>categorise</a:t>
            </a:r>
            <a:r>
              <a:rPr lang="en-US" sz="1600" dirty="0">
                <a:latin typeface="Arial" panose="020B0604020202020204" pitchFamily="34" charset="0"/>
                <a:cs typeface="Arial" panose="020B0604020202020204" pitchFamily="34" charset="0"/>
              </a:rPr>
              <a:t> the </a:t>
            </a:r>
            <a:r>
              <a:rPr lang="en-US" sz="1600" dirty="0" smtClean="0">
                <a:latin typeface="Arial" panose="020B0604020202020204" pitchFamily="34" charset="0"/>
                <a:cs typeface="Arial" panose="020B0604020202020204" pitchFamily="34" charset="0"/>
              </a:rPr>
              <a:t>monitoring activity </a:t>
            </a:r>
            <a:r>
              <a:rPr lang="en-US" sz="1600" dirty="0">
                <a:latin typeface="Arial" panose="020B0604020202020204" pitchFamily="34" charset="0"/>
                <a:cs typeface="Arial" panose="020B0604020202020204" pitchFamily="34" charset="0"/>
              </a:rPr>
              <a:t>into:</a:t>
            </a:r>
          </a:p>
          <a:p>
            <a:pPr marL="627063" indent="-269875">
              <a:buClr>
                <a:schemeClr val="accent1">
                  <a:lumMod val="75000"/>
                </a:schemeClr>
              </a:buClr>
              <a:buSzPct val="68000"/>
              <a:buFont typeface="Wingdings" panose="05000000000000000000" pitchFamily="2" charset="2"/>
              <a:buChar char="§"/>
            </a:pPr>
            <a:r>
              <a:rPr lang="en-US" sz="1600" dirty="0">
                <a:latin typeface="Arial" panose="020B0604020202020204" pitchFamily="34" charset="0"/>
                <a:cs typeface="Arial" panose="020B0604020202020204" pitchFamily="34" charset="0"/>
              </a:rPr>
              <a:t>that which is posted by the business/organisation</a:t>
            </a:r>
          </a:p>
          <a:p>
            <a:pPr marL="627063" indent="-269875">
              <a:buClr>
                <a:schemeClr val="accent1">
                  <a:lumMod val="75000"/>
                </a:schemeClr>
              </a:buClr>
              <a:buSzPct val="68000"/>
              <a:buFont typeface="Wingdings" panose="05000000000000000000" pitchFamily="2" charset="2"/>
              <a:buChar char="§"/>
            </a:pPr>
            <a:r>
              <a:rPr lang="en-US" sz="1600" dirty="0">
                <a:latin typeface="Arial" panose="020B0604020202020204" pitchFamily="34" charset="0"/>
                <a:cs typeface="Arial" panose="020B0604020202020204" pitchFamily="34" charset="0"/>
              </a:rPr>
              <a:t>that which does not require the business/organisation to take any action</a:t>
            </a:r>
          </a:p>
          <a:p>
            <a:pPr marL="627063" indent="-269875">
              <a:buClr>
                <a:schemeClr val="accent1">
                  <a:lumMod val="75000"/>
                </a:schemeClr>
              </a:buClr>
              <a:buSzPct val="68000"/>
              <a:buFont typeface="Wingdings" panose="05000000000000000000" pitchFamily="2" charset="2"/>
              <a:buChar char="§"/>
            </a:pPr>
            <a:r>
              <a:rPr lang="en-US" sz="1600" dirty="0">
                <a:latin typeface="Arial" panose="020B0604020202020204" pitchFamily="34" charset="0"/>
                <a:cs typeface="Arial" panose="020B0604020202020204" pitchFamily="34" charset="0"/>
              </a:rPr>
              <a:t>that which requires the business/organisation to take action e.g. respond to a complaint or thank a customer for their review/comments.</a:t>
            </a:r>
          </a:p>
          <a:p>
            <a:pPr marL="354013" indent="-354013">
              <a:buClr>
                <a:schemeClr val="accent1">
                  <a:lumMod val="75000"/>
                </a:schemeClr>
              </a:buClr>
              <a:buSzPct val="68000"/>
              <a:buFontTx/>
              <a:buChar char="►"/>
            </a:pPr>
            <a:r>
              <a:rPr lang="en-US" sz="1600" dirty="0">
                <a:latin typeface="Arial" panose="020B0604020202020204" pitchFamily="34" charset="0"/>
                <a:cs typeface="Arial" panose="020B0604020202020204" pitchFamily="34" charset="0"/>
              </a:rPr>
              <a:t>Learners should then prioritise anything requiring action </a:t>
            </a:r>
            <a:r>
              <a:rPr lang="en-US" sz="1600" dirty="0" smtClean="0">
                <a:latin typeface="Arial" panose="020B0604020202020204" pitchFamily="34" charset="0"/>
                <a:cs typeface="Arial" panose="020B0604020202020204" pitchFamily="34" charset="0"/>
              </a:rPr>
              <a:t>in each category in </a:t>
            </a:r>
            <a:r>
              <a:rPr lang="en-US" sz="1600" dirty="0">
                <a:latin typeface="Arial" panose="020B0604020202020204" pitchFamily="34" charset="0"/>
                <a:cs typeface="Arial" panose="020B0604020202020204" pitchFamily="34" charset="0"/>
              </a:rPr>
              <a:t>order of highest to lowest priority</a:t>
            </a:r>
            <a:r>
              <a:rPr lang="en-US" sz="1600" dirty="0" smtClean="0">
                <a:latin typeface="Arial" panose="020B0604020202020204" pitchFamily="34" charset="0"/>
                <a:cs typeface="Arial" panose="020B0604020202020204" pitchFamily="34" charset="0"/>
              </a:rPr>
              <a:t>. Follow these steps:</a:t>
            </a:r>
          </a:p>
          <a:p>
            <a:pPr marL="811213" lvl="1" indent="-354013">
              <a:buClr>
                <a:schemeClr val="accent1">
                  <a:lumMod val="75000"/>
                </a:schemeClr>
              </a:buClr>
              <a:buSzPct val="100000"/>
              <a:buFont typeface="+mj-lt"/>
              <a:buAutoNum type="arabicPeriod"/>
            </a:pPr>
            <a:r>
              <a:rPr lang="en-US" sz="1600" dirty="0" smtClean="0">
                <a:latin typeface="Arial" panose="020B0604020202020204" pitchFamily="34" charset="0"/>
                <a:cs typeface="Arial" panose="020B0604020202020204" pitchFamily="34" charset="0"/>
              </a:rPr>
              <a:t>Take a tweet stream, or a blog response and comment section in a product from your selected company and copy out the comments made.</a:t>
            </a:r>
          </a:p>
          <a:p>
            <a:pPr marL="811213" lvl="1" indent="-354013">
              <a:buClr>
                <a:schemeClr val="accent1">
                  <a:lumMod val="75000"/>
                </a:schemeClr>
              </a:buClr>
              <a:buSzPct val="100000"/>
              <a:buFont typeface="+mj-lt"/>
              <a:buAutoNum type="arabicPeriod"/>
            </a:pPr>
            <a:r>
              <a:rPr lang="en-US" sz="1600" dirty="0" smtClean="0">
                <a:latin typeface="Arial" panose="020B0604020202020204" pitchFamily="34" charset="0"/>
                <a:cs typeface="Arial" panose="020B0604020202020204" pitchFamily="34" charset="0"/>
              </a:rPr>
              <a:t>In a table range the tweets into two separate tables, those posted by the business and those posted by other users.</a:t>
            </a:r>
          </a:p>
          <a:p>
            <a:pPr marL="811213" lvl="1" indent="-354013">
              <a:buClr>
                <a:schemeClr val="accent1">
                  <a:lumMod val="75000"/>
                </a:schemeClr>
              </a:buClr>
              <a:buSzPct val="100000"/>
              <a:buFont typeface="+mj-lt"/>
              <a:buAutoNum type="arabicPeriod"/>
            </a:pPr>
            <a:r>
              <a:rPr lang="en-US" sz="1600" dirty="0" smtClean="0">
                <a:latin typeface="Arial" panose="020B0604020202020204" pitchFamily="34" charset="0"/>
                <a:cs typeface="Arial" panose="020B0604020202020204" pitchFamily="34" charset="0"/>
              </a:rPr>
              <a:t>In the user table, organise the comments (tweets) into categories.</a:t>
            </a:r>
          </a:p>
          <a:p>
            <a:pPr marL="811213" lvl="1" indent="-354013">
              <a:buClr>
                <a:schemeClr val="accent1">
                  <a:lumMod val="75000"/>
                </a:schemeClr>
              </a:buClr>
              <a:buSzPct val="100000"/>
              <a:buFont typeface="+mj-lt"/>
              <a:buAutoNum type="arabicPeriod"/>
            </a:pPr>
            <a:r>
              <a:rPr lang="en-US" sz="1600" dirty="0" smtClean="0">
                <a:latin typeface="Arial" panose="020B0604020202020204" pitchFamily="34" charset="0"/>
                <a:cs typeface="Arial" panose="020B0604020202020204" pitchFamily="34" charset="0"/>
              </a:rPr>
              <a:t>Add in a column called actionable, and separate the tweets/comments.</a:t>
            </a:r>
          </a:p>
          <a:p>
            <a:pPr marL="811213" lvl="1" indent="-354013">
              <a:buClr>
                <a:schemeClr val="accent1">
                  <a:lumMod val="75000"/>
                </a:schemeClr>
              </a:buClr>
              <a:buSzPct val="100000"/>
              <a:buFont typeface="+mj-lt"/>
              <a:buAutoNum type="arabicPeriod"/>
            </a:pPr>
            <a:r>
              <a:rPr lang="en-US" sz="1600" dirty="0" smtClean="0">
                <a:latin typeface="Arial" panose="020B0604020202020204" pitchFamily="34" charset="0"/>
                <a:cs typeface="Arial" panose="020B0604020202020204" pitchFamily="34" charset="0"/>
              </a:rPr>
              <a:t>Add in a column called priority and organise the user actionable comments into priority order (in your opinion).</a:t>
            </a:r>
            <a:endParaRPr lang="en-US" sz="1600" dirty="0">
              <a:latin typeface="Arial" panose="020B0604020202020204" pitchFamily="34" charset="0"/>
              <a:cs typeface="Arial" panose="020B0604020202020204" pitchFamily="34" charset="0"/>
            </a:endParaRPr>
          </a:p>
          <a:p>
            <a:pPr marL="354013" indent="-354013">
              <a:buClr>
                <a:schemeClr val="accent1">
                  <a:lumMod val="75000"/>
                </a:schemeClr>
              </a:buClr>
              <a:buSzPct val="68000"/>
              <a:buFontTx/>
              <a:buChar char="►"/>
            </a:pPr>
            <a:r>
              <a:rPr lang="en-US" sz="1600" dirty="0" smtClean="0">
                <a:latin typeface="Arial" panose="020B0604020202020204" pitchFamily="34" charset="0"/>
                <a:cs typeface="Arial" panose="020B0604020202020204" pitchFamily="34" charset="0"/>
              </a:rPr>
              <a:t>Once done, evidence this table into a report can comment on why you selected the comments as you did, why you consider some of them actionable, and others not, why you set some of the comments as higher priority than others. Learners </a:t>
            </a:r>
            <a:r>
              <a:rPr lang="en-US" sz="1600" dirty="0">
                <a:latin typeface="Arial" panose="020B0604020202020204" pitchFamily="34" charset="0"/>
                <a:cs typeface="Arial" panose="020B0604020202020204" pitchFamily="34" charset="0"/>
              </a:rPr>
              <a:t>must consider the same selected business/organisation when completing tasks for P3, P4, M1 and D1</a:t>
            </a:r>
            <a:r>
              <a:rPr lang="en-US" sz="1600" dirty="0" smtClean="0">
                <a:latin typeface="Arial" panose="020B0604020202020204" pitchFamily="34" charset="0"/>
                <a:cs typeface="Arial" panose="020B0604020202020204" pitchFamily="34" charset="0"/>
              </a:rPr>
              <a:t>.</a:t>
            </a:r>
          </a:p>
          <a:p>
            <a:pPr>
              <a:buClr>
                <a:schemeClr val="accent1">
                  <a:lumMod val="75000"/>
                </a:schemeClr>
              </a:buClr>
              <a:buSzPct val="68000"/>
            </a:pPr>
            <a:r>
              <a:rPr lang="en-US" sz="1600" b="1" dirty="0" smtClean="0">
                <a:solidFill>
                  <a:srgbClr val="FF0000"/>
                </a:solidFill>
                <a:latin typeface="Arial" panose="020B0604020202020204" pitchFamily="34" charset="0"/>
                <a:cs typeface="Arial" panose="020B0604020202020204" pitchFamily="34" charset="0"/>
              </a:rPr>
              <a:t>M1.1 – Task 03 – </a:t>
            </a:r>
            <a:r>
              <a:rPr lang="en-US" sz="1600" dirty="0" smtClean="0">
                <a:solidFill>
                  <a:srgbClr val="FF0000"/>
                </a:solidFill>
                <a:latin typeface="Arial" panose="020B0604020202020204" pitchFamily="34" charset="0"/>
                <a:cs typeface="Arial" panose="020B0604020202020204" pitchFamily="34" charset="0"/>
              </a:rPr>
              <a:t>Create a table and report of actionable and category comments from a company</a:t>
            </a:r>
            <a:r>
              <a:rPr lang="en-US" sz="1600" dirty="0">
                <a:solidFill>
                  <a:srgbClr val="FF0000"/>
                </a:solidFill>
                <a:latin typeface="Arial" panose="020B0604020202020204" pitchFamily="34" charset="0"/>
                <a:cs typeface="Arial" panose="020B0604020202020204" pitchFamily="34" charset="0"/>
              </a:rPr>
              <a:t>, </a:t>
            </a:r>
            <a:r>
              <a:rPr lang="en-US" sz="1600" dirty="0" smtClean="0">
                <a:solidFill>
                  <a:srgbClr val="FF0000"/>
                </a:solidFill>
                <a:latin typeface="Arial" panose="020B0604020202020204" pitchFamily="34" charset="0"/>
                <a:cs typeface="Arial" panose="020B0604020202020204" pitchFamily="34" charset="0"/>
              </a:rPr>
              <a:t>prioritise </a:t>
            </a:r>
            <a:r>
              <a:rPr lang="en-US" sz="1600" dirty="0">
                <a:solidFill>
                  <a:srgbClr val="FF0000"/>
                </a:solidFill>
                <a:latin typeface="Arial" panose="020B0604020202020204" pitchFamily="34" charset="0"/>
                <a:cs typeface="Arial" panose="020B0604020202020204" pitchFamily="34" charset="0"/>
              </a:rPr>
              <a:t>any activity that requires action and give reasons for choosing the activity assigned the highest and lowest priority.</a:t>
            </a:r>
          </a:p>
        </p:txBody>
      </p:sp>
    </p:spTree>
    <p:extLst>
      <p:ext uri="{BB962C8B-B14F-4D97-AF65-F5344CB8AC3E}">
        <p14:creationId xmlns:p14="http://schemas.microsoft.com/office/powerpoint/2010/main" val="363417303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73960</TotalTime>
  <Words>2021</Words>
  <Application>Microsoft Office PowerPoint</Application>
  <PresentationFormat>On-screen Show (4:3)</PresentationFormat>
  <Paragraphs>172</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Unit Aim</vt:lpstr>
      <vt:lpstr>Learning Outcomes</vt:lpstr>
      <vt:lpstr>P3.1 – Social Media Monitoring</vt:lpstr>
      <vt:lpstr>P4.1 – Social Media Monitoring</vt:lpstr>
      <vt:lpstr>P4.1 – Social Media Monitoring</vt:lpstr>
      <vt:lpstr>M1.1 – Social Media Categorising</vt:lpstr>
      <vt:lpstr>D1.1 – Online Monitoring Tool</vt:lpstr>
      <vt:lpstr>D1.1 – Online Monitoring Tool</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2048</cp:revision>
  <cp:lastPrinted>2014-01-22T18:25:48Z</cp:lastPrinted>
  <dcterms:created xsi:type="dcterms:W3CDTF">2008-03-12T11:01:44Z</dcterms:created>
  <dcterms:modified xsi:type="dcterms:W3CDTF">2018-07-19T17:07:20Z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